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1" r:id="rId4"/>
    <p:sldId id="262" r:id="rId5"/>
    <p:sldId id="263" r:id="rId6"/>
    <p:sldId id="264" r:id="rId7"/>
    <p:sldId id="259" r:id="rId8"/>
    <p:sldId id="265" r:id="rId9"/>
    <p:sldId id="266" r:id="rId10"/>
    <p:sldId id="267" r:id="rId11"/>
    <p:sldId id="260" r:id="rId12"/>
    <p:sldId id="268" r:id="rId13"/>
    <p:sldId id="269" r:id="rId14"/>
    <p:sldId id="270" r:id="rId15"/>
    <p:sldId id="271" r:id="rId16"/>
    <p:sldId id="272" r:id="rId17"/>
    <p:sldId id="273" r:id="rId18"/>
    <p:sldId id="274" r:id="rId19"/>
  </p:sldIdLst>
  <p:sldSz cx="6858000" cy="9144000" type="letter"/>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1D"/>
    <a:srgbClr val="314A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1" d="100"/>
          <a:sy n="81" d="100"/>
        </p:scale>
        <p:origin x="12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91A69E-595B-418F-82F2-01BB3A2CC28C}" type="datetimeFigureOut">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109846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A69E-595B-418F-82F2-01BB3A2CC28C}" type="datetimeFigureOut">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376639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A69E-595B-418F-82F2-01BB3A2CC28C}" type="datetimeFigureOut">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429282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91A69E-595B-418F-82F2-01BB3A2CC28C}" type="datetimeFigureOut">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272879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91A69E-595B-418F-82F2-01BB3A2CC28C}" type="datetimeFigureOut">
              <a:rPr lang="en-US" smtClean="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223089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91A69E-595B-418F-82F2-01BB3A2CC28C}" type="datetimeFigureOut">
              <a:rPr lang="en-US" smtClean="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241112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91A69E-595B-418F-82F2-01BB3A2CC28C}" type="datetimeFigureOut">
              <a:rPr lang="en-US" smtClean="0"/>
              <a:t>6/2/2020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4212753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91A69E-595B-418F-82F2-01BB3A2CC28C}" type="datetimeFigureOut">
              <a:rPr lang="en-US" smtClean="0"/>
              <a:t>6/2/2020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102677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1A69E-595B-418F-82F2-01BB3A2CC28C}" type="datetimeFigureOut">
              <a:rPr lang="en-US" smtClean="0"/>
              <a:t>6/2/2020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307398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991A69E-595B-418F-82F2-01BB3A2CC28C}" type="datetimeFigureOut">
              <a:rPr lang="en-US" smtClean="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298866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991A69E-595B-418F-82F2-01BB3A2CC28C}" type="datetimeFigureOut">
              <a:rPr lang="en-US" smtClean="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09C14-8690-45BC-BF6C-65CE737DBA5C}" type="slidenum">
              <a:rPr lang="en-US" smtClean="0"/>
              <a:t>‹#›</a:t>
            </a:fld>
            <a:endParaRPr lang="en-US"/>
          </a:p>
        </p:txBody>
      </p:sp>
    </p:spTree>
    <p:extLst>
      <p:ext uri="{BB962C8B-B14F-4D97-AF65-F5344CB8AC3E}">
        <p14:creationId xmlns:p14="http://schemas.microsoft.com/office/powerpoint/2010/main" val="423826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14A8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3991A69E-595B-418F-82F2-01BB3A2CC28C}" type="datetimeFigureOut">
              <a:rPr lang="en-US" smtClean="0"/>
              <a:t>6/2/2020</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2D09C14-8690-45BC-BF6C-65CE737DBA5C}" type="slidenum">
              <a:rPr lang="en-US" smtClean="0"/>
              <a:t>‹#›</a:t>
            </a:fld>
            <a:endParaRPr lang="en-US"/>
          </a:p>
        </p:txBody>
      </p:sp>
    </p:spTree>
    <p:extLst>
      <p:ext uri="{BB962C8B-B14F-4D97-AF65-F5344CB8AC3E}">
        <p14:creationId xmlns:p14="http://schemas.microsoft.com/office/powerpoint/2010/main" val="15906840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16512" y="2672256"/>
            <a:ext cx="3173243" cy="3534462"/>
          </a:xfrm>
          <a:prstGeom prst="rect">
            <a:avLst/>
          </a:prstGeom>
          <a:effectLst>
            <a:softEdge rad="38100"/>
          </a:effectLst>
          <a:scene3d>
            <a:camera prst="orthographicFront"/>
            <a:lightRig rig="threePt" dir="t"/>
          </a:scene3d>
          <a:sp3d>
            <a:bevelB/>
          </a:sp3d>
        </p:spPr>
      </p:pic>
      <p:sp>
        <p:nvSpPr>
          <p:cNvPr id="2" name="Title 1"/>
          <p:cNvSpPr>
            <a:spLocks noGrp="1"/>
          </p:cNvSpPr>
          <p:nvPr>
            <p:ph type="ctrTitle"/>
          </p:nvPr>
        </p:nvSpPr>
        <p:spPr>
          <a:xfrm>
            <a:off x="1207847" y="292532"/>
            <a:ext cx="4533079" cy="1880038"/>
          </a:xfrm>
        </p:spPr>
        <p:txBody>
          <a:bodyPr>
            <a:noAutofit/>
          </a:bodyPr>
          <a:lstStyle/>
          <a:p>
            <a:r>
              <a:rPr lang="en-US" sz="4400" b="1" dirty="0" smtClean="0">
                <a:solidFill>
                  <a:srgbClr val="FFD71D"/>
                </a:solidFill>
                <a:latin typeface="Times New Roman" panose="02020603050405020304" pitchFamily="18" charset="0"/>
                <a:cs typeface="Times New Roman" panose="02020603050405020304" pitchFamily="18" charset="0"/>
              </a:rPr>
              <a:t>MIDDLETOWN POLICE DEPARTMENT</a:t>
            </a:r>
            <a:endParaRPr lang="en-US" sz="4400" b="1" dirty="0">
              <a:solidFill>
                <a:srgbClr val="FFD71D"/>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474320" y="6706404"/>
            <a:ext cx="3857625" cy="2207683"/>
          </a:xfrm>
        </p:spPr>
        <p:txBody>
          <a:bodyPr>
            <a:normAutofit/>
          </a:bodyPr>
          <a:lstStyle/>
          <a:p>
            <a:r>
              <a:rPr lang="en-US" sz="4400" b="1" dirty="0">
                <a:solidFill>
                  <a:srgbClr val="FFD71D"/>
                </a:solidFill>
                <a:latin typeface="Times New Roman" panose="02020603050405020304" pitchFamily="18" charset="0"/>
                <a:cs typeface="Times New Roman" panose="02020603050405020304" pitchFamily="18" charset="0"/>
              </a:rPr>
              <a:t>ANNUAL REPORT </a:t>
            </a:r>
          </a:p>
          <a:p>
            <a:r>
              <a:rPr lang="en-US" sz="4400" b="1" dirty="0">
                <a:solidFill>
                  <a:srgbClr val="FFD71D"/>
                </a:solidFill>
                <a:latin typeface="Times New Roman" panose="02020603050405020304" pitchFamily="18" charset="0"/>
                <a:cs typeface="Times New Roman" panose="02020603050405020304" pitchFamily="18" charset="0"/>
              </a:rPr>
              <a:t>2019</a:t>
            </a:r>
          </a:p>
        </p:txBody>
      </p:sp>
    </p:spTree>
    <p:extLst>
      <p:ext uri="{BB962C8B-B14F-4D97-AF65-F5344CB8AC3E}">
        <p14:creationId xmlns:p14="http://schemas.microsoft.com/office/powerpoint/2010/main" val="927538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39" y="0"/>
            <a:ext cx="5915025" cy="807574"/>
          </a:xfrm>
        </p:spPr>
        <p:txBody>
          <a:bodyPr>
            <a:norm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SIGNIFICANT EVENTS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664540"/>
            <a:ext cx="6858000" cy="6827175"/>
          </a:xfrm>
        </p:spPr>
        <p:txBody>
          <a:bodyPr>
            <a:normAutofit fontScale="85000" lnSpcReduction="20000"/>
          </a:bodyPr>
          <a:lstStyle/>
          <a:p>
            <a:r>
              <a:rPr lang="en-US" sz="1900" dirty="0" smtClean="0">
                <a:solidFill>
                  <a:srgbClr val="FFD71D"/>
                </a:solidFill>
                <a:latin typeface="Times New Roman" panose="02020603050405020304" pitchFamily="18" charset="0"/>
                <a:cs typeface="Times New Roman" panose="02020603050405020304" pitchFamily="18" charset="0"/>
              </a:rPr>
              <a:t>Detectives learned that a </a:t>
            </a:r>
            <a:r>
              <a:rPr lang="en-US" sz="1900" dirty="0">
                <a:solidFill>
                  <a:srgbClr val="FFD71D"/>
                </a:solidFill>
                <a:latin typeface="Times New Roman" panose="02020603050405020304" pitchFamily="18" charset="0"/>
                <a:cs typeface="Times New Roman" panose="02020603050405020304" pitchFamily="18" charset="0"/>
              </a:rPr>
              <a:t>7 year old </a:t>
            </a:r>
            <a:r>
              <a:rPr lang="en-US" sz="1900" dirty="0" smtClean="0">
                <a:solidFill>
                  <a:srgbClr val="FFD71D"/>
                </a:solidFill>
                <a:latin typeface="Times New Roman" panose="02020603050405020304" pitchFamily="18" charset="0"/>
                <a:cs typeface="Times New Roman" panose="02020603050405020304" pitchFamily="18" charset="0"/>
              </a:rPr>
              <a:t>female informed her mother </a:t>
            </a:r>
            <a:r>
              <a:rPr lang="en-US" sz="1900" dirty="0">
                <a:solidFill>
                  <a:srgbClr val="FFD71D"/>
                </a:solidFill>
                <a:latin typeface="Times New Roman" panose="02020603050405020304" pitchFamily="18" charset="0"/>
                <a:cs typeface="Times New Roman" panose="02020603050405020304" pitchFamily="18" charset="0"/>
              </a:rPr>
              <a:t>that her grandfather had been molesting her.  The Reporting Person then questioned her other daughter (9 years old) who also disclosed sexual abuse spanning over several years. The Suspect was taken into custody and interviewed where he confessed to the sexual abuse of the children. He was charged with Rape 1</a:t>
            </a:r>
            <a:r>
              <a:rPr lang="en-US" sz="1900" baseline="30000" dirty="0">
                <a:solidFill>
                  <a:srgbClr val="FFD71D"/>
                </a:solidFill>
                <a:latin typeface="Times New Roman" panose="02020603050405020304" pitchFamily="18" charset="0"/>
                <a:cs typeface="Times New Roman" panose="02020603050405020304" pitchFamily="18" charset="0"/>
              </a:rPr>
              <a:t>st</a:t>
            </a:r>
            <a:r>
              <a:rPr lang="en-US" sz="1900" dirty="0">
                <a:solidFill>
                  <a:srgbClr val="FFD71D"/>
                </a:solidFill>
                <a:latin typeface="Times New Roman" panose="02020603050405020304" pitchFamily="18" charset="0"/>
                <a:cs typeface="Times New Roman" panose="02020603050405020304" pitchFamily="18" charset="0"/>
              </a:rPr>
              <a:t>, Continuous Sexual Abuse of a Child (x3), Rape 2</a:t>
            </a:r>
            <a:r>
              <a:rPr lang="en-US" sz="1900" baseline="30000" dirty="0">
                <a:solidFill>
                  <a:srgbClr val="FFD71D"/>
                </a:solidFill>
                <a:latin typeface="Times New Roman" panose="02020603050405020304" pitchFamily="18" charset="0"/>
                <a:cs typeface="Times New Roman" panose="02020603050405020304" pitchFamily="18" charset="0"/>
              </a:rPr>
              <a:t>nd</a:t>
            </a:r>
            <a:r>
              <a:rPr lang="en-US" sz="1900" dirty="0">
                <a:solidFill>
                  <a:srgbClr val="FFD71D"/>
                </a:solidFill>
                <a:latin typeface="Times New Roman" panose="02020603050405020304" pitchFamily="18" charset="0"/>
                <a:cs typeface="Times New Roman" panose="02020603050405020304" pitchFamily="18" charset="0"/>
              </a:rPr>
              <a:t> (x2), Unlawful Sexual Contact 1</a:t>
            </a:r>
            <a:r>
              <a:rPr lang="en-US" sz="1900" baseline="30000" dirty="0">
                <a:solidFill>
                  <a:srgbClr val="FFD71D"/>
                </a:solidFill>
                <a:latin typeface="Times New Roman" panose="02020603050405020304" pitchFamily="18" charset="0"/>
                <a:cs typeface="Times New Roman" panose="02020603050405020304" pitchFamily="18" charset="0"/>
              </a:rPr>
              <a:t>st</a:t>
            </a:r>
            <a:r>
              <a:rPr lang="en-US" sz="1900" dirty="0">
                <a:solidFill>
                  <a:srgbClr val="FFD71D"/>
                </a:solidFill>
                <a:latin typeface="Times New Roman" panose="02020603050405020304" pitchFamily="18" charset="0"/>
                <a:cs typeface="Times New Roman" panose="02020603050405020304" pitchFamily="18" charset="0"/>
              </a:rPr>
              <a:t> (x4), and Sexual Abuse of a Child by a Person of Trust (x3</a:t>
            </a:r>
            <a:r>
              <a:rPr lang="en-US" sz="1900" dirty="0" smtClean="0">
                <a:solidFill>
                  <a:srgbClr val="FFD71D"/>
                </a:solidFill>
                <a:latin typeface="Times New Roman" panose="02020603050405020304" pitchFamily="18" charset="0"/>
                <a:cs typeface="Times New Roman" panose="02020603050405020304" pitchFamily="18" charset="0"/>
              </a:rPr>
              <a:t>)</a:t>
            </a:r>
            <a:endParaRPr lang="en-US" sz="1900" dirty="0">
              <a:solidFill>
                <a:srgbClr val="FFD71D"/>
              </a:solidFill>
              <a:latin typeface="Times New Roman" panose="02020603050405020304" pitchFamily="18" charset="0"/>
              <a:cs typeface="Times New Roman" panose="02020603050405020304" pitchFamily="18" charset="0"/>
            </a:endParaRPr>
          </a:p>
          <a:p>
            <a:r>
              <a:rPr lang="en-US" sz="1900" dirty="0">
                <a:solidFill>
                  <a:srgbClr val="FFD71D"/>
                </a:solidFill>
                <a:latin typeface="Times New Roman" panose="02020603050405020304" pitchFamily="18" charset="0"/>
                <a:cs typeface="Times New Roman" panose="02020603050405020304" pitchFamily="18" charset="0"/>
              </a:rPr>
              <a:t>Detectives were notified that a 4 month old victim was suffering from severe bruising to his ear, chin, and bite marks to several areas of his body.  A skeletal examination revealed possible healing rib fractures.  The suspect, who was the child's father was interviewed a re-enactment using a doll was conducted. The suspect eventually confessed to the abuse and was charged with Abuse 1</a:t>
            </a:r>
            <a:r>
              <a:rPr lang="en-US" sz="1900" baseline="30000" dirty="0">
                <a:solidFill>
                  <a:srgbClr val="FFD71D"/>
                </a:solidFill>
                <a:latin typeface="Times New Roman" panose="02020603050405020304" pitchFamily="18" charset="0"/>
                <a:cs typeface="Times New Roman" panose="02020603050405020304" pitchFamily="18" charset="0"/>
              </a:rPr>
              <a:t>st</a:t>
            </a:r>
            <a:r>
              <a:rPr lang="en-US" sz="1900" dirty="0">
                <a:solidFill>
                  <a:srgbClr val="FFD71D"/>
                </a:solidFill>
                <a:latin typeface="Times New Roman" panose="02020603050405020304" pitchFamily="18" charset="0"/>
                <a:cs typeface="Times New Roman" panose="02020603050405020304" pitchFamily="18" charset="0"/>
              </a:rPr>
              <a:t>, Assault 2</a:t>
            </a:r>
            <a:r>
              <a:rPr lang="en-US" sz="1900" baseline="30000" dirty="0">
                <a:solidFill>
                  <a:srgbClr val="FFD71D"/>
                </a:solidFill>
                <a:latin typeface="Times New Roman" panose="02020603050405020304" pitchFamily="18" charset="0"/>
                <a:cs typeface="Times New Roman" panose="02020603050405020304" pitchFamily="18" charset="0"/>
              </a:rPr>
              <a:t>nd</a:t>
            </a:r>
            <a:r>
              <a:rPr lang="en-US" sz="1900" dirty="0">
                <a:solidFill>
                  <a:srgbClr val="FFD71D"/>
                </a:solidFill>
                <a:latin typeface="Times New Roman" panose="02020603050405020304" pitchFamily="18" charset="0"/>
                <a:cs typeface="Times New Roman" panose="02020603050405020304" pitchFamily="18" charset="0"/>
              </a:rPr>
              <a:t>, and Endangering the Welfare of a </a:t>
            </a:r>
            <a:r>
              <a:rPr lang="en-US" sz="1900" dirty="0" smtClean="0">
                <a:solidFill>
                  <a:srgbClr val="FFD71D"/>
                </a:solidFill>
                <a:latin typeface="Times New Roman" panose="02020603050405020304" pitchFamily="18" charset="0"/>
                <a:cs typeface="Times New Roman" panose="02020603050405020304" pitchFamily="18" charset="0"/>
              </a:rPr>
              <a:t>Child </a:t>
            </a:r>
            <a:endParaRPr lang="en-US" sz="1900" dirty="0">
              <a:solidFill>
                <a:srgbClr val="FFD71D"/>
              </a:solidFill>
              <a:latin typeface="Times New Roman" panose="02020603050405020304" pitchFamily="18" charset="0"/>
              <a:cs typeface="Times New Roman" panose="02020603050405020304" pitchFamily="18" charset="0"/>
            </a:endParaRPr>
          </a:p>
          <a:p>
            <a:r>
              <a:rPr lang="en-US" sz="1900" dirty="0">
                <a:solidFill>
                  <a:srgbClr val="FFD71D"/>
                </a:solidFill>
                <a:latin typeface="Times New Roman" panose="02020603050405020304" pitchFamily="18" charset="0"/>
                <a:cs typeface="Times New Roman" panose="02020603050405020304" pitchFamily="18" charset="0"/>
              </a:rPr>
              <a:t>Detectives conducted a Death Investigation where the v</a:t>
            </a:r>
            <a:r>
              <a:rPr lang="en-US" sz="1900" dirty="0" smtClean="0">
                <a:solidFill>
                  <a:srgbClr val="FFD71D"/>
                </a:solidFill>
                <a:latin typeface="Times New Roman" panose="02020603050405020304" pitchFamily="18" charset="0"/>
                <a:cs typeface="Times New Roman" panose="02020603050405020304" pitchFamily="18" charset="0"/>
              </a:rPr>
              <a:t>ictim </a:t>
            </a:r>
            <a:r>
              <a:rPr lang="en-US" sz="1900" dirty="0">
                <a:solidFill>
                  <a:srgbClr val="FFD71D"/>
                </a:solidFill>
                <a:latin typeface="Times New Roman" panose="02020603050405020304" pitchFamily="18" charset="0"/>
                <a:cs typeface="Times New Roman" panose="02020603050405020304" pitchFamily="18" charset="0"/>
              </a:rPr>
              <a:t>was found deceased from a drug overdose in the early morning hours in a parking lot off of Industrial Drive. Through their investigation, Detectives were able to identify the </a:t>
            </a:r>
            <a:r>
              <a:rPr lang="en-US" sz="1900" dirty="0" smtClean="0">
                <a:solidFill>
                  <a:srgbClr val="FFD71D"/>
                </a:solidFill>
                <a:latin typeface="Times New Roman" panose="02020603050405020304" pitchFamily="18" charset="0"/>
                <a:cs typeface="Times New Roman" panose="02020603050405020304" pitchFamily="18" charset="0"/>
              </a:rPr>
              <a:t>victim’s </a:t>
            </a:r>
            <a:r>
              <a:rPr lang="en-US" sz="1900" dirty="0">
                <a:solidFill>
                  <a:srgbClr val="FFD71D"/>
                </a:solidFill>
                <a:latin typeface="Times New Roman" panose="02020603050405020304" pitchFamily="18" charset="0"/>
                <a:cs typeface="Times New Roman" panose="02020603050405020304" pitchFamily="18" charset="0"/>
              </a:rPr>
              <a:t>supplier.  A search warrant was conducted on the </a:t>
            </a:r>
            <a:r>
              <a:rPr lang="en-US" sz="1900" dirty="0" smtClean="0">
                <a:solidFill>
                  <a:srgbClr val="FFD71D"/>
                </a:solidFill>
                <a:latin typeface="Times New Roman" panose="02020603050405020304" pitchFamily="18" charset="0"/>
                <a:cs typeface="Times New Roman" panose="02020603050405020304" pitchFamily="18" charset="0"/>
              </a:rPr>
              <a:t>suspect’s </a:t>
            </a:r>
            <a:r>
              <a:rPr lang="en-US" sz="1900" dirty="0">
                <a:solidFill>
                  <a:srgbClr val="FFD71D"/>
                </a:solidFill>
                <a:latin typeface="Times New Roman" panose="02020603050405020304" pitchFamily="18" charset="0"/>
                <a:cs typeface="Times New Roman" panose="02020603050405020304" pitchFamily="18" charset="0"/>
              </a:rPr>
              <a:t>residence and the supplier was taken into </a:t>
            </a:r>
            <a:r>
              <a:rPr lang="en-US" sz="1900" dirty="0" smtClean="0">
                <a:solidFill>
                  <a:srgbClr val="FFD71D"/>
                </a:solidFill>
                <a:latin typeface="Times New Roman" panose="02020603050405020304" pitchFamily="18" charset="0"/>
                <a:cs typeface="Times New Roman" panose="02020603050405020304" pitchFamily="18" charset="0"/>
              </a:rPr>
              <a:t>custody</a:t>
            </a:r>
          </a:p>
          <a:p>
            <a:pPr fontAlgn="base" hangingPunct="0"/>
            <a:r>
              <a:rPr lang="en-US" sz="1900" dirty="0">
                <a:solidFill>
                  <a:srgbClr val="FFD71D"/>
                </a:solidFill>
                <a:latin typeface="Times New Roman" panose="02020603050405020304" pitchFamily="18" charset="0"/>
                <a:cs typeface="Times New Roman" panose="02020603050405020304" pitchFamily="18" charset="0"/>
              </a:rPr>
              <a:t>Det. Stuart was the lead investigator for DEA Group 42 </a:t>
            </a:r>
            <a:r>
              <a:rPr lang="en-US" sz="1900" dirty="0" smtClean="0">
                <a:solidFill>
                  <a:srgbClr val="FFD71D"/>
                </a:solidFill>
                <a:latin typeface="Times New Roman" panose="02020603050405020304" pitchFamily="18" charset="0"/>
                <a:cs typeface="Times New Roman" panose="02020603050405020304" pitchFamily="18" charset="0"/>
              </a:rPr>
              <a:t>who</a:t>
            </a:r>
            <a:r>
              <a:rPr lang="en-US" sz="1900" dirty="0" smtClean="0">
                <a:solidFill>
                  <a:srgbClr val="FFD71D"/>
                </a:solidFill>
                <a:latin typeface="Times New Roman" panose="02020603050405020304" pitchFamily="18" charset="0"/>
                <a:cs typeface="Times New Roman" panose="02020603050405020304" pitchFamily="18" charset="0"/>
              </a:rPr>
              <a:t>se</a:t>
            </a:r>
            <a:r>
              <a:rPr lang="en-US" sz="1900" dirty="0" smtClean="0">
                <a:solidFill>
                  <a:srgbClr val="FFD71D"/>
                </a:solidFill>
                <a:latin typeface="Times New Roman" panose="02020603050405020304" pitchFamily="18" charset="0"/>
                <a:cs typeface="Times New Roman" panose="02020603050405020304" pitchFamily="18" charset="0"/>
              </a:rPr>
              <a:t> </a:t>
            </a:r>
            <a:r>
              <a:rPr lang="en-US" sz="1900" dirty="0">
                <a:solidFill>
                  <a:srgbClr val="FFD71D"/>
                </a:solidFill>
                <a:latin typeface="Times New Roman" panose="02020603050405020304" pitchFamily="18" charset="0"/>
                <a:cs typeface="Times New Roman" panose="02020603050405020304" pitchFamily="18" charset="0"/>
              </a:rPr>
              <a:t>long term investigation led to the arrest of two subjects that were charged in federal court in connection with sales of Fentanyl-laced fake Oxycodone pills in Delaware. One of the defendants as arrested after selling a kilogram of heroin and 600 fake Oxycodone pills containing Fentanyl. A Subsequent search warrant of that residence yielded approximately 7 additional kilograms of heroin; 3 kilograms of cocaine; 14,000 fake Oxycodone pills that tested positive for the presence of Fentanyl and over $28,000 in cash. Also seized were an additional 2 kilograms of heroin from a hidden compartment in one of the defendant’s vehicle. </a:t>
            </a:r>
            <a:r>
              <a:rPr lang="en-US" sz="1900" dirty="0" smtClean="0">
                <a:solidFill>
                  <a:srgbClr val="FFD71D"/>
                </a:solidFill>
                <a:latin typeface="Times New Roman" panose="02020603050405020304" pitchFamily="18" charset="0"/>
                <a:cs typeface="Times New Roman" panose="02020603050405020304" pitchFamily="18" charset="0"/>
              </a:rPr>
              <a:t>U.S </a:t>
            </a:r>
            <a:r>
              <a:rPr lang="en-US" sz="1900" dirty="0">
                <a:solidFill>
                  <a:srgbClr val="FFD71D"/>
                </a:solidFill>
                <a:latin typeface="Times New Roman" panose="02020603050405020304" pitchFamily="18" charset="0"/>
                <a:cs typeface="Times New Roman" panose="02020603050405020304" pitchFamily="18" charset="0"/>
              </a:rPr>
              <a:t>Attorney Weiss noted that this was the largest federal seizure of heroin and fake Oxycodone pills by Delaware Law Enforcement in recent memory stating “thousands of fentanyl laced pills and over 1.4 million doses of heroin have been taken out of the hands of those who seek to profit from illegally distributing these poisons to our communities.” Two defendants were charged with distribution of fentanyl and face a maximum of 20 years in prison and a $1,000,000 fine. </a:t>
            </a:r>
          </a:p>
          <a:p>
            <a:endParaRPr lang="en-US" dirty="0"/>
          </a:p>
        </p:txBody>
      </p:sp>
      <p:pic>
        <p:nvPicPr>
          <p:cNvPr id="4" name="Picture 3"/>
          <p:cNvPicPr>
            <a:picLocks noChangeAspect="1"/>
          </p:cNvPicPr>
          <p:nvPr/>
        </p:nvPicPr>
        <p:blipFill>
          <a:blip r:embed="rId2"/>
          <a:stretch>
            <a:fillRect/>
          </a:stretch>
        </p:blipFill>
        <p:spPr>
          <a:xfrm>
            <a:off x="2232561" y="6982510"/>
            <a:ext cx="1790763" cy="199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328555" y="7378916"/>
            <a:ext cx="2529445" cy="1200329"/>
          </a:xfrm>
          <a:prstGeom prst="rect">
            <a:avLst/>
          </a:prstGeom>
          <a:noFill/>
        </p:spPr>
        <p:txBody>
          <a:bodyPr wrap="square" rtlCol="0">
            <a:spAutoFit/>
          </a:bodyPr>
          <a:lstStyle/>
          <a:p>
            <a:pPr fontAlgn="base" hangingPunct="0"/>
            <a:r>
              <a:rPr lang="en-US" dirty="0">
                <a:solidFill>
                  <a:srgbClr val="FFD71D"/>
                </a:solidFill>
                <a:latin typeface="Times New Roman" panose="02020603050405020304" pitchFamily="18" charset="0"/>
                <a:cs typeface="Times New Roman" panose="02020603050405020304" pitchFamily="18" charset="0"/>
              </a:rPr>
              <a:t>Det. Stuart received the 2019 Crime Stoppers Officer of the Year Award</a:t>
            </a:r>
          </a:p>
        </p:txBody>
      </p:sp>
    </p:spTree>
    <p:extLst>
      <p:ext uri="{BB962C8B-B14F-4D97-AF65-F5344CB8AC3E}">
        <p14:creationId xmlns:p14="http://schemas.microsoft.com/office/powerpoint/2010/main" val="1656387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696" y="244583"/>
            <a:ext cx="6389861" cy="451315"/>
          </a:xfrm>
        </p:spPr>
        <p:txBody>
          <a:bodyPr>
            <a:no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COMMUNITY SERVICES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2504" y="927856"/>
            <a:ext cx="6644244" cy="1810699"/>
          </a:xfrm>
        </p:spPr>
        <p:txBody>
          <a:bodyPr>
            <a:normAutofit lnSpcReduction="10000"/>
          </a:bodyPr>
          <a:lstStyle/>
          <a:p>
            <a:pPr marL="0" indent="0">
              <a:buNone/>
            </a:pPr>
            <a:r>
              <a:rPr lang="en-US" sz="2000" dirty="0">
                <a:solidFill>
                  <a:srgbClr val="FFD71D"/>
                </a:solidFill>
                <a:latin typeface="Times New Roman" panose="02020603050405020304" pitchFamily="18" charset="0"/>
                <a:cs typeface="Times New Roman" panose="02020603050405020304" pitchFamily="18" charset="0"/>
              </a:rPr>
              <a:t>The Community Services Division is overseen by a Lieutenant and is responsible for Community Outreach. This also includes the Citizen’s Police Academy, Youth Academy, Drug Take Back and Coffee with a Cop to name a few. </a:t>
            </a:r>
          </a:p>
          <a:p>
            <a:pPr marL="0" indent="0">
              <a:buNone/>
            </a:pPr>
            <a:r>
              <a:rPr lang="en-US" sz="2000" dirty="0">
                <a:solidFill>
                  <a:srgbClr val="FFD71D"/>
                </a:solidFill>
                <a:latin typeface="Times New Roman" panose="02020603050405020304" pitchFamily="18" charset="0"/>
                <a:cs typeface="Times New Roman" panose="02020603050405020304" pitchFamily="18" charset="0"/>
              </a:rPr>
              <a:t>The Division is comprised of a Sergeant and an Administrative Assistant. </a:t>
            </a:r>
          </a:p>
          <a:p>
            <a:pPr marL="0" indent="0">
              <a:buNone/>
            </a:pPr>
            <a:endParaRPr lang="en-US" dirty="0"/>
          </a:p>
        </p:txBody>
      </p:sp>
      <p:pic>
        <p:nvPicPr>
          <p:cNvPr id="7" name="Picture 6"/>
          <p:cNvPicPr>
            <a:picLocks noChangeAspect="1"/>
          </p:cNvPicPr>
          <p:nvPr/>
        </p:nvPicPr>
        <p:blipFill>
          <a:blip r:embed="rId2"/>
          <a:stretch>
            <a:fillRect/>
          </a:stretch>
        </p:blipFill>
        <p:spPr>
          <a:xfrm rot="21308031">
            <a:off x="3623397" y="2168012"/>
            <a:ext cx="3373779" cy="270785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381" t="28572" r="25022" b="17532"/>
          <a:stretch/>
        </p:blipFill>
        <p:spPr>
          <a:xfrm>
            <a:off x="192504" y="2533364"/>
            <a:ext cx="1926706" cy="325033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987" t="8516" r="19654" b="7014"/>
          <a:stretch/>
        </p:blipFill>
        <p:spPr>
          <a:xfrm>
            <a:off x="2224804" y="2533364"/>
            <a:ext cx="1448790" cy="230540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6451" t="5671" r="21212" b="36439"/>
          <a:stretch/>
        </p:blipFill>
        <p:spPr>
          <a:xfrm>
            <a:off x="1760470" y="6979659"/>
            <a:ext cx="3036948" cy="1935765"/>
          </a:xfrm>
          <a:prstGeom prst="rect">
            <a:avLst/>
          </a:prstGeom>
        </p:spPr>
      </p:pic>
      <p:pic>
        <p:nvPicPr>
          <p:cNvPr id="6" name="Picture 5"/>
          <p:cNvPicPr>
            <a:picLocks noChangeAspect="1"/>
          </p:cNvPicPr>
          <p:nvPr/>
        </p:nvPicPr>
        <p:blipFill>
          <a:blip r:embed="rId6"/>
          <a:stretch>
            <a:fillRect/>
          </a:stretch>
        </p:blipFill>
        <p:spPr>
          <a:xfrm>
            <a:off x="4420752" y="4704877"/>
            <a:ext cx="2341067" cy="1755800"/>
          </a:xfrm>
          <a:prstGeom prst="rect">
            <a:avLst/>
          </a:prstGeom>
        </p:spPr>
      </p:pic>
      <p:pic>
        <p:nvPicPr>
          <p:cNvPr id="4" name="Picture 3"/>
          <p:cNvPicPr>
            <a:picLocks noChangeAspect="1"/>
          </p:cNvPicPr>
          <p:nvPr/>
        </p:nvPicPr>
        <p:blipFill>
          <a:blip r:embed="rId7"/>
          <a:stretch>
            <a:fillRect/>
          </a:stretch>
        </p:blipFill>
        <p:spPr>
          <a:xfrm>
            <a:off x="1552865" y="4542103"/>
            <a:ext cx="3452159" cy="2519390"/>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4935" r="7793"/>
          <a:stretch/>
        </p:blipFill>
        <p:spPr>
          <a:xfrm rot="5400000">
            <a:off x="303827" y="6313969"/>
            <a:ext cx="2268835" cy="2529444"/>
          </a:xfrm>
          <a:prstGeom prst="rect">
            <a:avLst/>
          </a:prstGeom>
        </p:spPr>
      </p:pic>
      <p:pic>
        <p:nvPicPr>
          <p:cNvPr id="5" name="Picture 4"/>
          <p:cNvPicPr>
            <a:picLocks noChangeAspect="1"/>
          </p:cNvPicPr>
          <p:nvPr/>
        </p:nvPicPr>
        <p:blipFill>
          <a:blip r:embed="rId9"/>
          <a:stretch>
            <a:fillRect/>
          </a:stretch>
        </p:blipFill>
        <p:spPr>
          <a:xfrm>
            <a:off x="4399017" y="6681465"/>
            <a:ext cx="2362802" cy="2183576"/>
          </a:xfrm>
          <a:prstGeom prst="rect">
            <a:avLst/>
          </a:prstGeom>
        </p:spPr>
      </p:pic>
    </p:spTree>
    <p:extLst>
      <p:ext uri="{BB962C8B-B14F-4D97-AF65-F5344CB8AC3E}">
        <p14:creationId xmlns:p14="http://schemas.microsoft.com/office/powerpoint/2010/main" val="2907449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166203"/>
            <a:ext cx="5915025" cy="522567"/>
          </a:xfrm>
        </p:spPr>
        <p:txBody>
          <a:bodyPr>
            <a:no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SIGNIFICANT EVENTS</a:t>
            </a:r>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75823" y="939779"/>
            <a:ext cx="5706351" cy="2609314"/>
          </a:xfrm>
          <a:prstGeom prst="rect">
            <a:avLst/>
          </a:prstGeom>
        </p:spPr>
      </p:pic>
      <p:sp>
        <p:nvSpPr>
          <p:cNvPr id="5" name="TextBox 4"/>
          <p:cNvSpPr txBox="1"/>
          <p:nvPr/>
        </p:nvSpPr>
        <p:spPr>
          <a:xfrm>
            <a:off x="2196936" y="3549093"/>
            <a:ext cx="2790701" cy="369332"/>
          </a:xfrm>
          <a:prstGeom prst="rect">
            <a:avLst/>
          </a:prstGeom>
          <a:noFill/>
        </p:spPr>
        <p:txBody>
          <a:bodyPr wrap="square" rtlCol="0">
            <a:spAutoFit/>
          </a:bodyPr>
          <a:lstStyle/>
          <a:p>
            <a:r>
              <a:rPr lang="en-US" dirty="0" smtClean="0">
                <a:solidFill>
                  <a:srgbClr val="FFD71D"/>
                </a:solidFill>
                <a:latin typeface="Times New Roman" panose="02020603050405020304" pitchFamily="18" charset="0"/>
                <a:cs typeface="Times New Roman" panose="02020603050405020304" pitchFamily="18" charset="0"/>
              </a:rPr>
              <a:t>Citizens Police Academy</a:t>
            </a:r>
            <a:endParaRPr lang="en-US" dirty="0">
              <a:solidFill>
                <a:srgbClr val="FFD71D"/>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4114531"/>
            <a:ext cx="2444708" cy="281659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44530" y="7496565"/>
            <a:ext cx="2578832" cy="148145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9890" y="7029180"/>
            <a:ext cx="2063079" cy="369332"/>
          </a:xfrm>
          <a:prstGeom prst="rect">
            <a:avLst/>
          </a:prstGeom>
          <a:noFill/>
        </p:spPr>
        <p:txBody>
          <a:bodyPr wrap="square" rtlCol="0">
            <a:spAutoFit/>
          </a:bodyPr>
          <a:lstStyle/>
          <a:p>
            <a:r>
              <a:rPr lang="en-US" dirty="0" smtClean="0">
                <a:solidFill>
                  <a:srgbClr val="FFD71D"/>
                </a:solidFill>
                <a:latin typeface="Times New Roman" panose="02020603050405020304" pitchFamily="18" charset="0"/>
                <a:cs typeface="Times New Roman" panose="02020603050405020304" pitchFamily="18" charset="0"/>
              </a:rPr>
              <a:t>Coffee with a Cop</a:t>
            </a:r>
            <a:endParaRPr lang="en-US" dirty="0">
              <a:solidFill>
                <a:srgbClr val="FFD71D"/>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3672860" y="7399020"/>
            <a:ext cx="2609314" cy="1676545"/>
          </a:xfrm>
          <a:prstGeom prst="rect">
            <a:avLst/>
          </a:prstGeom>
        </p:spPr>
      </p:pic>
      <p:pic>
        <p:nvPicPr>
          <p:cNvPr id="11" name="Picture 10"/>
          <p:cNvPicPr>
            <a:picLocks noChangeAspect="1"/>
          </p:cNvPicPr>
          <p:nvPr/>
        </p:nvPicPr>
        <p:blipFill>
          <a:blip r:embed="rId6"/>
          <a:stretch>
            <a:fillRect/>
          </a:stretch>
        </p:blipFill>
        <p:spPr>
          <a:xfrm rot="768361">
            <a:off x="4024961" y="5904957"/>
            <a:ext cx="2517866" cy="1676545"/>
          </a:xfrm>
          <a:prstGeom prst="rect">
            <a:avLst/>
          </a:prstGeom>
        </p:spPr>
      </p:pic>
      <p:pic>
        <p:nvPicPr>
          <p:cNvPr id="12" name="Picture 11"/>
          <p:cNvPicPr>
            <a:picLocks noChangeAspect="1"/>
          </p:cNvPicPr>
          <p:nvPr/>
        </p:nvPicPr>
        <p:blipFill>
          <a:blip r:embed="rId7"/>
          <a:stretch>
            <a:fillRect/>
          </a:stretch>
        </p:blipFill>
        <p:spPr>
          <a:xfrm>
            <a:off x="3720136" y="4092126"/>
            <a:ext cx="3127519" cy="1383912"/>
          </a:xfrm>
          <a:prstGeom prst="rect">
            <a:avLst/>
          </a:prstGeom>
        </p:spPr>
      </p:pic>
      <p:pic>
        <p:nvPicPr>
          <p:cNvPr id="8" name="Picture 7"/>
          <p:cNvPicPr>
            <a:picLocks noChangeAspect="1"/>
          </p:cNvPicPr>
          <p:nvPr/>
        </p:nvPicPr>
        <p:blipFill>
          <a:blip r:embed="rId8"/>
          <a:stretch>
            <a:fillRect/>
          </a:stretch>
        </p:blipFill>
        <p:spPr>
          <a:xfrm rot="21267598">
            <a:off x="1257262" y="5348395"/>
            <a:ext cx="2950720" cy="3109229"/>
          </a:xfrm>
          <a:prstGeom prst="rect">
            <a:avLst/>
          </a:prstGeom>
          <a:ln>
            <a:noFill/>
          </a:ln>
          <a:effectLst>
            <a:softEdge rad="112500"/>
          </a:effectLst>
        </p:spPr>
      </p:pic>
      <p:sp>
        <p:nvSpPr>
          <p:cNvPr id="13" name="TextBox 12"/>
          <p:cNvSpPr txBox="1"/>
          <p:nvPr/>
        </p:nvSpPr>
        <p:spPr>
          <a:xfrm>
            <a:off x="5173266" y="5547381"/>
            <a:ext cx="2000992" cy="369332"/>
          </a:xfrm>
          <a:prstGeom prst="rect">
            <a:avLst/>
          </a:prstGeom>
          <a:noFill/>
        </p:spPr>
        <p:txBody>
          <a:bodyPr wrap="square" rtlCol="0">
            <a:spAutoFit/>
          </a:bodyPr>
          <a:lstStyle/>
          <a:p>
            <a:r>
              <a:rPr lang="en-US" dirty="0" smtClean="0">
                <a:solidFill>
                  <a:srgbClr val="FFD71D"/>
                </a:solidFill>
                <a:latin typeface="Times New Roman" panose="02020603050405020304" pitchFamily="18" charset="0"/>
                <a:cs typeface="Times New Roman" panose="02020603050405020304" pitchFamily="18" charset="0"/>
              </a:rPr>
              <a:t>Youth Academy</a:t>
            </a:r>
            <a:endParaRPr lang="en-US" dirty="0">
              <a:solidFill>
                <a:srgbClr val="FFD7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9812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66" y="0"/>
            <a:ext cx="2832980" cy="2380616"/>
          </a:xfrm>
          <a:prstGeom prst="rect">
            <a:avLst/>
          </a:prstGeom>
        </p:spPr>
      </p:pic>
      <p:pic>
        <p:nvPicPr>
          <p:cNvPr id="5" name="Picture 4"/>
          <p:cNvPicPr>
            <a:picLocks noChangeAspect="1"/>
          </p:cNvPicPr>
          <p:nvPr/>
        </p:nvPicPr>
        <p:blipFill>
          <a:blip r:embed="rId3"/>
          <a:stretch>
            <a:fillRect/>
          </a:stretch>
        </p:blipFill>
        <p:spPr>
          <a:xfrm>
            <a:off x="1224294" y="2600695"/>
            <a:ext cx="4389500" cy="2097206"/>
          </a:xfrm>
          <a:prstGeom prst="rect">
            <a:avLst/>
          </a:prstGeom>
        </p:spPr>
      </p:pic>
      <p:pic>
        <p:nvPicPr>
          <p:cNvPr id="6" name="Picture 5"/>
          <p:cNvPicPr>
            <a:picLocks noChangeAspect="1"/>
          </p:cNvPicPr>
          <p:nvPr/>
        </p:nvPicPr>
        <p:blipFill>
          <a:blip r:embed="rId4"/>
          <a:stretch>
            <a:fillRect/>
          </a:stretch>
        </p:blipFill>
        <p:spPr>
          <a:xfrm rot="413762">
            <a:off x="3991997" y="-3941"/>
            <a:ext cx="2984756" cy="2388499"/>
          </a:xfrm>
          <a:prstGeom prst="rect">
            <a:avLst/>
          </a:prstGeom>
        </p:spPr>
      </p:pic>
      <p:pic>
        <p:nvPicPr>
          <p:cNvPr id="7" name="Picture 6"/>
          <p:cNvPicPr>
            <a:picLocks noChangeAspect="1"/>
          </p:cNvPicPr>
          <p:nvPr/>
        </p:nvPicPr>
        <p:blipFill rotWithShape="1">
          <a:blip r:embed="rId5"/>
          <a:srcRect l="12927" r="11949"/>
          <a:stretch/>
        </p:blipFill>
        <p:spPr>
          <a:xfrm>
            <a:off x="0" y="5120149"/>
            <a:ext cx="1662546" cy="3121423"/>
          </a:xfrm>
          <a:prstGeom prst="rect">
            <a:avLst/>
          </a:prstGeom>
        </p:spPr>
      </p:pic>
      <p:pic>
        <p:nvPicPr>
          <p:cNvPr id="8" name="Picture 7"/>
          <p:cNvPicPr>
            <a:picLocks noChangeAspect="1"/>
          </p:cNvPicPr>
          <p:nvPr/>
        </p:nvPicPr>
        <p:blipFill>
          <a:blip r:embed="rId6"/>
          <a:stretch>
            <a:fillRect/>
          </a:stretch>
        </p:blipFill>
        <p:spPr>
          <a:xfrm>
            <a:off x="4355440" y="5290965"/>
            <a:ext cx="2502560" cy="3121423"/>
          </a:xfrm>
          <a:prstGeom prst="rect">
            <a:avLst/>
          </a:prstGeom>
        </p:spPr>
      </p:pic>
      <p:sp>
        <p:nvSpPr>
          <p:cNvPr id="9" name="TextBox 8"/>
          <p:cNvSpPr txBox="1"/>
          <p:nvPr/>
        </p:nvSpPr>
        <p:spPr>
          <a:xfrm rot="20756007">
            <a:off x="874878" y="1887660"/>
            <a:ext cx="2873829" cy="369332"/>
          </a:xfrm>
          <a:prstGeom prst="rect">
            <a:avLst/>
          </a:prstGeom>
          <a:noFill/>
        </p:spPr>
        <p:txBody>
          <a:bodyPr wrap="square" rtlCol="0">
            <a:spAutoFit/>
          </a:bodyPr>
          <a:lstStyle/>
          <a:p>
            <a:r>
              <a:rPr lang="en-US" dirty="0" smtClean="0">
                <a:solidFill>
                  <a:srgbClr val="FFD71D"/>
                </a:solidFill>
              </a:rPr>
              <a:t>Special Olympics</a:t>
            </a:r>
            <a:endParaRPr lang="en-US" dirty="0">
              <a:solidFill>
                <a:srgbClr val="FFD71D"/>
              </a:solidFill>
            </a:endParaRPr>
          </a:p>
        </p:txBody>
      </p:sp>
      <p:sp>
        <p:nvSpPr>
          <p:cNvPr id="10" name="TextBox 9"/>
          <p:cNvSpPr txBox="1"/>
          <p:nvPr/>
        </p:nvSpPr>
        <p:spPr>
          <a:xfrm rot="803772">
            <a:off x="3978234" y="2173726"/>
            <a:ext cx="2766950" cy="369332"/>
          </a:xfrm>
          <a:prstGeom prst="rect">
            <a:avLst/>
          </a:prstGeom>
          <a:noFill/>
        </p:spPr>
        <p:txBody>
          <a:bodyPr wrap="square" rtlCol="0">
            <a:spAutoFit/>
          </a:bodyPr>
          <a:lstStyle/>
          <a:p>
            <a:r>
              <a:rPr lang="en-US" dirty="0" smtClean="0">
                <a:solidFill>
                  <a:srgbClr val="FFD71D"/>
                </a:solidFill>
              </a:rPr>
              <a:t>Community Outreach</a:t>
            </a:r>
            <a:endParaRPr lang="en-US" dirty="0">
              <a:solidFill>
                <a:srgbClr val="FFD71D"/>
              </a:solidFill>
            </a:endParaRPr>
          </a:p>
        </p:txBody>
      </p:sp>
      <p:sp>
        <p:nvSpPr>
          <p:cNvPr id="11" name="TextBox 10"/>
          <p:cNvSpPr txBox="1"/>
          <p:nvPr/>
        </p:nvSpPr>
        <p:spPr>
          <a:xfrm>
            <a:off x="2311792" y="4715404"/>
            <a:ext cx="2670812" cy="369332"/>
          </a:xfrm>
          <a:prstGeom prst="rect">
            <a:avLst/>
          </a:prstGeom>
          <a:noFill/>
        </p:spPr>
        <p:txBody>
          <a:bodyPr wrap="square" rtlCol="0">
            <a:spAutoFit/>
          </a:bodyPr>
          <a:lstStyle/>
          <a:p>
            <a:r>
              <a:rPr lang="en-US" dirty="0" smtClean="0">
                <a:solidFill>
                  <a:srgbClr val="FFD71D"/>
                </a:solidFill>
              </a:rPr>
              <a:t>Middletown Goes Purple</a:t>
            </a:r>
            <a:endParaRPr lang="en-US" dirty="0">
              <a:solidFill>
                <a:srgbClr val="FFD71D"/>
              </a:solidFill>
            </a:endParaRPr>
          </a:p>
        </p:txBody>
      </p:sp>
      <p:sp>
        <p:nvSpPr>
          <p:cNvPr id="12" name="TextBox 11"/>
          <p:cNvSpPr txBox="1"/>
          <p:nvPr/>
        </p:nvSpPr>
        <p:spPr>
          <a:xfrm>
            <a:off x="183823" y="8294488"/>
            <a:ext cx="1378517" cy="369332"/>
          </a:xfrm>
          <a:prstGeom prst="rect">
            <a:avLst/>
          </a:prstGeom>
          <a:noFill/>
        </p:spPr>
        <p:txBody>
          <a:bodyPr wrap="square" rtlCol="0">
            <a:spAutoFit/>
          </a:bodyPr>
          <a:lstStyle/>
          <a:p>
            <a:r>
              <a:rPr lang="en-US" dirty="0" smtClean="0">
                <a:solidFill>
                  <a:srgbClr val="FFD71D"/>
                </a:solidFill>
              </a:rPr>
              <a:t>Bike Patrol</a:t>
            </a:r>
            <a:endParaRPr lang="en-US" dirty="0">
              <a:solidFill>
                <a:srgbClr val="FFD71D"/>
              </a:solidFill>
            </a:endParaRPr>
          </a:p>
        </p:txBody>
      </p:sp>
      <p:sp>
        <p:nvSpPr>
          <p:cNvPr id="13" name="TextBox 12"/>
          <p:cNvSpPr txBox="1"/>
          <p:nvPr/>
        </p:nvSpPr>
        <p:spPr>
          <a:xfrm>
            <a:off x="4806232" y="8426238"/>
            <a:ext cx="1615123" cy="368135"/>
          </a:xfrm>
          <a:prstGeom prst="rect">
            <a:avLst/>
          </a:prstGeom>
          <a:noFill/>
        </p:spPr>
        <p:txBody>
          <a:bodyPr wrap="square" rtlCol="0">
            <a:spAutoFit/>
          </a:bodyPr>
          <a:lstStyle/>
          <a:p>
            <a:r>
              <a:rPr lang="en-US" dirty="0" smtClean="0">
                <a:solidFill>
                  <a:srgbClr val="FFD71D"/>
                </a:solidFill>
              </a:rPr>
              <a:t>Recruitment</a:t>
            </a:r>
            <a:endParaRPr lang="en-US" dirty="0">
              <a:solidFill>
                <a:srgbClr val="FFD71D"/>
              </a:solidFill>
            </a:endParaRPr>
          </a:p>
        </p:txBody>
      </p:sp>
      <p:pic>
        <p:nvPicPr>
          <p:cNvPr id="14" name="Picture 13"/>
          <p:cNvPicPr>
            <a:picLocks noChangeAspect="1"/>
          </p:cNvPicPr>
          <p:nvPr/>
        </p:nvPicPr>
        <p:blipFill>
          <a:blip r:embed="rId7"/>
          <a:stretch>
            <a:fillRect/>
          </a:stretch>
        </p:blipFill>
        <p:spPr>
          <a:xfrm>
            <a:off x="1799199" y="5093487"/>
            <a:ext cx="2419588" cy="3590855"/>
          </a:xfrm>
          <a:prstGeom prst="rect">
            <a:avLst/>
          </a:prstGeom>
        </p:spPr>
      </p:pic>
      <p:sp>
        <p:nvSpPr>
          <p:cNvPr id="15" name="TextBox 14"/>
          <p:cNvSpPr txBox="1"/>
          <p:nvPr/>
        </p:nvSpPr>
        <p:spPr>
          <a:xfrm>
            <a:off x="2668598" y="8710596"/>
            <a:ext cx="680790" cy="369332"/>
          </a:xfrm>
          <a:prstGeom prst="rect">
            <a:avLst/>
          </a:prstGeom>
          <a:noFill/>
        </p:spPr>
        <p:txBody>
          <a:bodyPr wrap="square" rtlCol="0">
            <a:spAutoFit/>
          </a:bodyPr>
          <a:lstStyle/>
          <a:p>
            <a:r>
              <a:rPr lang="en-US" dirty="0" smtClean="0">
                <a:solidFill>
                  <a:srgbClr val="FFD71D"/>
                </a:solidFill>
              </a:rPr>
              <a:t>K-9</a:t>
            </a:r>
            <a:endParaRPr lang="en-US" dirty="0">
              <a:solidFill>
                <a:srgbClr val="FFD71D"/>
              </a:solidFill>
            </a:endParaRPr>
          </a:p>
        </p:txBody>
      </p:sp>
    </p:spTree>
    <p:extLst>
      <p:ext uri="{BB962C8B-B14F-4D97-AF65-F5344CB8AC3E}">
        <p14:creationId xmlns:p14="http://schemas.microsoft.com/office/powerpoint/2010/main" val="3309326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213704"/>
            <a:ext cx="5915025" cy="486941"/>
          </a:xfrm>
        </p:spPr>
        <p:txBody>
          <a:bodyPr>
            <a:no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SOCIAL MEDIA</a:t>
            </a:r>
            <a:endParaRPr lang="en-US"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52735" y="1081202"/>
            <a:ext cx="5915025" cy="716972"/>
          </a:xfrm>
          <a:prstGeom prst="rect">
            <a:avLst/>
          </a:prstGeom>
        </p:spPr>
      </p:pic>
      <p:sp>
        <p:nvSpPr>
          <p:cNvPr id="5" name="TextBox 4"/>
          <p:cNvSpPr txBox="1"/>
          <p:nvPr/>
        </p:nvSpPr>
        <p:spPr>
          <a:xfrm>
            <a:off x="942975" y="1994065"/>
            <a:ext cx="5915025" cy="369332"/>
          </a:xfrm>
          <a:prstGeom prst="rect">
            <a:avLst/>
          </a:prstGeom>
          <a:noFill/>
        </p:spPr>
        <p:txBody>
          <a:bodyPr wrap="square" rtlCol="0">
            <a:spAutoFit/>
          </a:bodyPr>
          <a:lstStyle/>
          <a:p>
            <a:r>
              <a:rPr lang="en-US" dirty="0" smtClean="0">
                <a:solidFill>
                  <a:srgbClr val="FFD71D"/>
                </a:solidFill>
              </a:rPr>
              <a:t>WEBSITE – https://Police.Middletown.Delaware.Gov</a:t>
            </a:r>
            <a:endParaRPr lang="en-US" dirty="0">
              <a:solidFill>
                <a:srgbClr val="FFD71D"/>
              </a:solidFill>
            </a:endParaRPr>
          </a:p>
        </p:txBody>
      </p:sp>
      <p:pic>
        <p:nvPicPr>
          <p:cNvPr id="6" name="Picture 5"/>
          <p:cNvPicPr>
            <a:picLocks noChangeAspect="1"/>
          </p:cNvPicPr>
          <p:nvPr/>
        </p:nvPicPr>
        <p:blipFill>
          <a:blip r:embed="rId3"/>
          <a:stretch>
            <a:fillRect/>
          </a:stretch>
        </p:blipFill>
        <p:spPr>
          <a:xfrm>
            <a:off x="116441" y="2656614"/>
            <a:ext cx="4962574" cy="1566808"/>
          </a:xfrm>
          <a:prstGeom prst="rect">
            <a:avLst/>
          </a:prstGeom>
        </p:spPr>
      </p:pic>
      <p:sp>
        <p:nvSpPr>
          <p:cNvPr id="7" name="TextBox 6"/>
          <p:cNvSpPr txBox="1"/>
          <p:nvPr/>
        </p:nvSpPr>
        <p:spPr>
          <a:xfrm>
            <a:off x="116441" y="4365173"/>
            <a:ext cx="2291938" cy="646331"/>
          </a:xfrm>
          <a:prstGeom prst="rect">
            <a:avLst/>
          </a:prstGeom>
          <a:noFill/>
        </p:spPr>
        <p:txBody>
          <a:bodyPr wrap="square" rtlCol="0">
            <a:spAutoFit/>
          </a:bodyPr>
          <a:lstStyle/>
          <a:p>
            <a:r>
              <a:rPr lang="en-US" dirty="0" smtClean="0">
                <a:solidFill>
                  <a:srgbClr val="FFD71D"/>
                </a:solidFill>
              </a:rPr>
              <a:t>INSTAGRAM</a:t>
            </a:r>
          </a:p>
          <a:p>
            <a:r>
              <a:rPr lang="en-US" dirty="0" smtClean="0">
                <a:solidFill>
                  <a:srgbClr val="FFD71D"/>
                </a:solidFill>
              </a:rPr>
              <a:t>1,637 Followers</a:t>
            </a:r>
            <a:endParaRPr lang="en-US" dirty="0">
              <a:solidFill>
                <a:srgbClr val="FFD71D"/>
              </a:solidFill>
            </a:endParaRPr>
          </a:p>
        </p:txBody>
      </p:sp>
      <p:pic>
        <p:nvPicPr>
          <p:cNvPr id="8" name="Picture 7"/>
          <p:cNvPicPr>
            <a:picLocks noChangeAspect="1"/>
          </p:cNvPicPr>
          <p:nvPr/>
        </p:nvPicPr>
        <p:blipFill rotWithShape="1">
          <a:blip r:embed="rId4"/>
          <a:srcRect r="5480" b="11761"/>
          <a:stretch/>
        </p:blipFill>
        <p:spPr>
          <a:xfrm>
            <a:off x="1186370" y="5521390"/>
            <a:ext cx="5428234" cy="2185696"/>
          </a:xfrm>
          <a:prstGeom prst="rect">
            <a:avLst/>
          </a:prstGeom>
        </p:spPr>
      </p:pic>
      <p:sp>
        <p:nvSpPr>
          <p:cNvPr id="9" name="TextBox 8"/>
          <p:cNvSpPr txBox="1"/>
          <p:nvPr/>
        </p:nvSpPr>
        <p:spPr>
          <a:xfrm>
            <a:off x="1080655" y="7707086"/>
            <a:ext cx="5777345" cy="1200329"/>
          </a:xfrm>
          <a:prstGeom prst="rect">
            <a:avLst/>
          </a:prstGeom>
          <a:noFill/>
        </p:spPr>
        <p:txBody>
          <a:bodyPr wrap="square" rtlCol="0">
            <a:spAutoFit/>
          </a:bodyPr>
          <a:lstStyle/>
          <a:p>
            <a:r>
              <a:rPr lang="en-US">
                <a:solidFill>
                  <a:srgbClr val="FFD71D"/>
                </a:solidFill>
                <a:latin typeface="Times New Roman" panose="02020603050405020304" pitchFamily="18" charset="0"/>
                <a:cs typeface="Times New Roman" panose="02020603050405020304" pitchFamily="18" charset="0"/>
              </a:rPr>
              <a:t>There </a:t>
            </a:r>
            <a:r>
              <a:rPr lang="en-US" smtClean="0">
                <a:solidFill>
                  <a:srgbClr val="FFD71D"/>
                </a:solidFill>
                <a:latin typeface="Times New Roman" panose="02020603050405020304" pitchFamily="18" charset="0"/>
                <a:cs typeface="Times New Roman" panose="02020603050405020304" pitchFamily="18" charset="0"/>
              </a:rPr>
              <a:t>were </a:t>
            </a:r>
            <a:r>
              <a:rPr lang="en-US" dirty="0" smtClean="0">
                <a:solidFill>
                  <a:srgbClr val="FFD71D"/>
                </a:solidFill>
                <a:latin typeface="Times New Roman" panose="02020603050405020304" pitchFamily="18" charset="0"/>
                <a:cs typeface="Times New Roman" panose="02020603050405020304" pitchFamily="18" charset="0"/>
              </a:rPr>
              <a:t>14 Attempt </a:t>
            </a:r>
            <a:r>
              <a:rPr lang="en-US" dirty="0">
                <a:solidFill>
                  <a:srgbClr val="FFD71D"/>
                </a:solidFill>
                <a:latin typeface="Times New Roman" panose="02020603050405020304" pitchFamily="18" charset="0"/>
                <a:cs typeface="Times New Roman" panose="02020603050405020304" pitchFamily="18" charset="0"/>
              </a:rPr>
              <a:t>to Identify and Wanted posts throughout </a:t>
            </a:r>
            <a:r>
              <a:rPr lang="en-US" dirty="0" smtClean="0">
                <a:solidFill>
                  <a:srgbClr val="FFD71D"/>
                </a:solidFill>
                <a:latin typeface="Times New Roman" panose="02020603050405020304" pitchFamily="18" charset="0"/>
                <a:cs typeface="Times New Roman" panose="02020603050405020304" pitchFamily="18" charset="0"/>
              </a:rPr>
              <a:t>2019.</a:t>
            </a:r>
            <a:endParaRPr lang="en-US" dirty="0">
              <a:solidFill>
                <a:srgbClr val="FFD71D"/>
              </a:solidFill>
              <a:latin typeface="Times New Roman" panose="02020603050405020304" pitchFamily="18" charset="0"/>
              <a:cs typeface="Times New Roman" panose="02020603050405020304" pitchFamily="18" charset="0"/>
            </a:endParaRPr>
          </a:p>
          <a:p>
            <a:r>
              <a:rPr lang="en-US" dirty="0">
                <a:solidFill>
                  <a:srgbClr val="FFD71D"/>
                </a:solidFill>
                <a:latin typeface="Times New Roman" panose="02020603050405020304" pitchFamily="18" charset="0"/>
                <a:cs typeface="Times New Roman" panose="02020603050405020304" pitchFamily="18" charset="0"/>
              </a:rPr>
              <a:t>Out of those </a:t>
            </a:r>
            <a:r>
              <a:rPr lang="en-US" dirty="0" smtClean="0">
                <a:solidFill>
                  <a:srgbClr val="FFD71D"/>
                </a:solidFill>
                <a:latin typeface="Times New Roman" panose="02020603050405020304" pitchFamily="18" charset="0"/>
                <a:cs typeface="Times New Roman" panose="02020603050405020304" pitchFamily="18" charset="0"/>
              </a:rPr>
              <a:t>14 </a:t>
            </a:r>
            <a:r>
              <a:rPr lang="en-US" dirty="0">
                <a:solidFill>
                  <a:srgbClr val="FFD71D"/>
                </a:solidFill>
                <a:latin typeface="Times New Roman" panose="02020603050405020304" pitchFamily="18" charset="0"/>
                <a:cs typeface="Times New Roman" panose="02020603050405020304" pitchFamily="18" charset="0"/>
              </a:rPr>
              <a:t>posts, </a:t>
            </a:r>
            <a:r>
              <a:rPr lang="en-US" dirty="0" smtClean="0">
                <a:solidFill>
                  <a:srgbClr val="FFD71D"/>
                </a:solidFill>
                <a:latin typeface="Times New Roman" panose="02020603050405020304" pitchFamily="18" charset="0"/>
                <a:cs typeface="Times New Roman" panose="02020603050405020304" pitchFamily="18" charset="0"/>
              </a:rPr>
              <a:t>2 </a:t>
            </a:r>
            <a:r>
              <a:rPr lang="en-US" dirty="0">
                <a:solidFill>
                  <a:srgbClr val="FFD71D"/>
                </a:solidFill>
                <a:latin typeface="Times New Roman" panose="02020603050405020304" pitchFamily="18" charset="0"/>
                <a:cs typeface="Times New Roman" panose="02020603050405020304" pitchFamily="18" charset="0"/>
              </a:rPr>
              <a:t>of them were identified or saw that they were wanted on Facebook and turned themselves in. </a:t>
            </a:r>
          </a:p>
        </p:txBody>
      </p:sp>
      <p:sp>
        <p:nvSpPr>
          <p:cNvPr id="10" name="TextBox 9"/>
          <p:cNvSpPr txBox="1"/>
          <p:nvPr/>
        </p:nvSpPr>
        <p:spPr>
          <a:xfrm>
            <a:off x="3550722" y="4773881"/>
            <a:ext cx="3307278" cy="646331"/>
          </a:xfrm>
          <a:prstGeom prst="rect">
            <a:avLst/>
          </a:prstGeom>
          <a:noFill/>
        </p:spPr>
        <p:txBody>
          <a:bodyPr wrap="square" rtlCol="0">
            <a:spAutoFit/>
          </a:bodyPr>
          <a:lstStyle/>
          <a:p>
            <a:r>
              <a:rPr lang="en-US" dirty="0" smtClean="0">
                <a:solidFill>
                  <a:srgbClr val="FFD71D"/>
                </a:solidFill>
              </a:rPr>
              <a:t>FACEBOOK</a:t>
            </a:r>
          </a:p>
          <a:p>
            <a:r>
              <a:rPr lang="en-US" dirty="0" smtClean="0">
                <a:solidFill>
                  <a:srgbClr val="FFD71D"/>
                </a:solidFill>
              </a:rPr>
              <a:t>8,960 Followers</a:t>
            </a:r>
            <a:endParaRPr lang="en-US" dirty="0">
              <a:solidFill>
                <a:srgbClr val="FFD71D"/>
              </a:solidFill>
            </a:endParaRPr>
          </a:p>
        </p:txBody>
      </p:sp>
    </p:spTree>
    <p:extLst>
      <p:ext uri="{BB962C8B-B14F-4D97-AF65-F5344CB8AC3E}">
        <p14:creationId xmlns:p14="http://schemas.microsoft.com/office/powerpoint/2010/main" val="3423971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870" y="179250"/>
            <a:ext cx="5915025" cy="665070"/>
          </a:xfrm>
        </p:spPr>
        <p:txBody>
          <a:bodyPr>
            <a:norm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STATISTICS</a:t>
            </a:r>
            <a:endParaRPr lang="en-US"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srcRect t="14930"/>
          <a:stretch/>
        </p:blipFill>
        <p:spPr>
          <a:xfrm>
            <a:off x="100940" y="807523"/>
            <a:ext cx="6774873" cy="3586348"/>
          </a:xfrm>
          <a:prstGeom prst="rect">
            <a:avLst/>
          </a:prstGeom>
        </p:spPr>
      </p:pic>
      <p:pic>
        <p:nvPicPr>
          <p:cNvPr id="5" name="Picture 4"/>
          <p:cNvPicPr>
            <a:picLocks noChangeAspect="1"/>
          </p:cNvPicPr>
          <p:nvPr/>
        </p:nvPicPr>
        <p:blipFill rotWithShape="1">
          <a:blip r:embed="rId3"/>
          <a:srcRect t="20891"/>
          <a:stretch/>
        </p:blipFill>
        <p:spPr>
          <a:xfrm>
            <a:off x="100940" y="5022144"/>
            <a:ext cx="6858000" cy="3372592"/>
          </a:xfrm>
          <a:prstGeom prst="rect">
            <a:avLst/>
          </a:prstGeom>
        </p:spPr>
      </p:pic>
      <p:sp>
        <p:nvSpPr>
          <p:cNvPr id="6" name="TextBox 5"/>
          <p:cNvSpPr txBox="1"/>
          <p:nvPr/>
        </p:nvSpPr>
        <p:spPr>
          <a:xfrm>
            <a:off x="2458192" y="4393871"/>
            <a:ext cx="3621974" cy="369332"/>
          </a:xfrm>
          <a:prstGeom prst="rect">
            <a:avLst/>
          </a:prstGeom>
          <a:noFill/>
        </p:spPr>
        <p:txBody>
          <a:bodyPr wrap="square" rtlCol="0">
            <a:spAutoFit/>
          </a:bodyPr>
          <a:lstStyle/>
          <a:p>
            <a:r>
              <a:rPr lang="en-US" dirty="0" smtClean="0">
                <a:solidFill>
                  <a:srgbClr val="FFD71D"/>
                </a:solidFill>
              </a:rPr>
              <a:t>E-Tickets/Summons</a:t>
            </a:r>
            <a:endParaRPr lang="en-US" dirty="0">
              <a:solidFill>
                <a:srgbClr val="FFD71D"/>
              </a:solidFill>
            </a:endParaRPr>
          </a:p>
        </p:txBody>
      </p:sp>
      <p:sp>
        <p:nvSpPr>
          <p:cNvPr id="7" name="TextBox 6"/>
          <p:cNvSpPr txBox="1"/>
          <p:nvPr/>
        </p:nvSpPr>
        <p:spPr>
          <a:xfrm>
            <a:off x="2956956" y="8349551"/>
            <a:ext cx="2980707" cy="369332"/>
          </a:xfrm>
          <a:prstGeom prst="rect">
            <a:avLst/>
          </a:prstGeom>
          <a:noFill/>
        </p:spPr>
        <p:txBody>
          <a:bodyPr wrap="square" rtlCol="0">
            <a:spAutoFit/>
          </a:bodyPr>
          <a:lstStyle/>
          <a:p>
            <a:r>
              <a:rPr lang="en-US" dirty="0" smtClean="0">
                <a:solidFill>
                  <a:srgbClr val="FFD71D"/>
                </a:solidFill>
              </a:rPr>
              <a:t>Warnings</a:t>
            </a:r>
            <a:endParaRPr lang="en-US" dirty="0">
              <a:solidFill>
                <a:srgbClr val="FFD71D"/>
              </a:solidFill>
            </a:endParaRPr>
          </a:p>
        </p:txBody>
      </p:sp>
      <p:sp>
        <p:nvSpPr>
          <p:cNvPr id="3" name="TextBox 2"/>
          <p:cNvSpPr txBox="1"/>
          <p:nvPr/>
        </p:nvSpPr>
        <p:spPr>
          <a:xfrm>
            <a:off x="273133" y="1757548"/>
            <a:ext cx="1911927" cy="1200329"/>
          </a:xfrm>
          <a:prstGeom prst="rect">
            <a:avLst/>
          </a:prstGeom>
          <a:noFill/>
        </p:spPr>
        <p:txBody>
          <a:bodyPr wrap="square" rtlCol="0">
            <a:spAutoFit/>
          </a:bodyPr>
          <a:lstStyle/>
          <a:p>
            <a:r>
              <a:rPr lang="en-US" dirty="0" smtClean="0">
                <a:solidFill>
                  <a:srgbClr val="FFD71D"/>
                </a:solidFill>
              </a:rPr>
              <a:t>E-Tickets increased 20 percent from 2018</a:t>
            </a:r>
            <a:endParaRPr lang="en-US" dirty="0">
              <a:solidFill>
                <a:srgbClr val="FFD71D"/>
              </a:solidFill>
            </a:endParaRPr>
          </a:p>
        </p:txBody>
      </p:sp>
      <p:sp>
        <p:nvSpPr>
          <p:cNvPr id="8" name="TextBox 7"/>
          <p:cNvSpPr txBox="1"/>
          <p:nvPr/>
        </p:nvSpPr>
        <p:spPr>
          <a:xfrm>
            <a:off x="273133" y="5498275"/>
            <a:ext cx="1662545" cy="1477328"/>
          </a:xfrm>
          <a:prstGeom prst="rect">
            <a:avLst/>
          </a:prstGeom>
          <a:noFill/>
        </p:spPr>
        <p:txBody>
          <a:bodyPr wrap="square" rtlCol="0">
            <a:spAutoFit/>
          </a:bodyPr>
          <a:lstStyle/>
          <a:p>
            <a:r>
              <a:rPr lang="en-US" dirty="0" smtClean="0">
                <a:solidFill>
                  <a:srgbClr val="FFD71D"/>
                </a:solidFill>
              </a:rPr>
              <a:t>There was a 41 percent increase in Warnings from 2018</a:t>
            </a:r>
            <a:endParaRPr lang="en-US" dirty="0">
              <a:solidFill>
                <a:srgbClr val="FFD71D"/>
              </a:solidFill>
            </a:endParaRPr>
          </a:p>
        </p:txBody>
      </p:sp>
    </p:spTree>
    <p:extLst>
      <p:ext uri="{BB962C8B-B14F-4D97-AF65-F5344CB8AC3E}">
        <p14:creationId xmlns:p14="http://schemas.microsoft.com/office/powerpoint/2010/main" val="126230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627" y="3694910"/>
            <a:ext cx="4528025" cy="308812"/>
          </a:xfrm>
        </p:spPr>
        <p:txBody>
          <a:bodyPr>
            <a:noAutofit/>
          </a:bodyPr>
          <a:lstStyle/>
          <a:p>
            <a:pPr algn="ctr"/>
            <a:r>
              <a:rPr lang="en-US" sz="1800" dirty="0" smtClean="0">
                <a:solidFill>
                  <a:srgbClr val="FFD71D"/>
                </a:solidFill>
              </a:rPr>
              <a:t>Arrests</a:t>
            </a:r>
            <a:endParaRPr lang="en-US" sz="1800" dirty="0">
              <a:solidFill>
                <a:srgbClr val="FFD71D"/>
              </a:solidFill>
            </a:endParaRPr>
          </a:p>
        </p:txBody>
      </p:sp>
      <p:pic>
        <p:nvPicPr>
          <p:cNvPr id="7" name="Picture 6"/>
          <p:cNvPicPr>
            <a:picLocks noChangeAspect="1"/>
          </p:cNvPicPr>
          <p:nvPr/>
        </p:nvPicPr>
        <p:blipFill rotWithShape="1">
          <a:blip r:embed="rId2"/>
          <a:srcRect t="11056"/>
          <a:stretch/>
        </p:blipFill>
        <p:spPr>
          <a:xfrm>
            <a:off x="-743972" y="369332"/>
            <a:ext cx="7742712" cy="3125543"/>
          </a:xfrm>
          <a:prstGeom prst="rect">
            <a:avLst/>
          </a:prstGeom>
        </p:spPr>
      </p:pic>
      <p:sp>
        <p:nvSpPr>
          <p:cNvPr id="9" name="TextBox 8"/>
          <p:cNvSpPr txBox="1"/>
          <p:nvPr/>
        </p:nvSpPr>
        <p:spPr>
          <a:xfrm>
            <a:off x="2493818" y="7995281"/>
            <a:ext cx="3598224" cy="369332"/>
          </a:xfrm>
          <a:prstGeom prst="rect">
            <a:avLst/>
          </a:prstGeom>
          <a:noFill/>
        </p:spPr>
        <p:txBody>
          <a:bodyPr wrap="square" rtlCol="0">
            <a:spAutoFit/>
          </a:bodyPr>
          <a:lstStyle/>
          <a:p>
            <a:r>
              <a:rPr lang="en-US" dirty="0" smtClean="0">
                <a:solidFill>
                  <a:srgbClr val="FFD71D"/>
                </a:solidFill>
              </a:rPr>
              <a:t>Crime Clearances</a:t>
            </a:r>
            <a:endParaRPr lang="en-US" dirty="0">
              <a:solidFill>
                <a:srgbClr val="FFD71D"/>
              </a:solidFill>
            </a:endParaRPr>
          </a:p>
        </p:txBody>
      </p:sp>
      <p:pic>
        <p:nvPicPr>
          <p:cNvPr id="11" name="Picture 10"/>
          <p:cNvPicPr>
            <a:picLocks noChangeAspect="1"/>
          </p:cNvPicPr>
          <p:nvPr/>
        </p:nvPicPr>
        <p:blipFill>
          <a:blip r:embed="rId3"/>
          <a:stretch>
            <a:fillRect/>
          </a:stretch>
        </p:blipFill>
        <p:spPr>
          <a:xfrm>
            <a:off x="-225630" y="4329938"/>
            <a:ext cx="7083630" cy="3523793"/>
          </a:xfrm>
          <a:prstGeom prst="rect">
            <a:avLst/>
          </a:prstGeom>
        </p:spPr>
      </p:pic>
      <p:sp>
        <p:nvSpPr>
          <p:cNvPr id="3" name="TextBox 2"/>
          <p:cNvSpPr txBox="1"/>
          <p:nvPr/>
        </p:nvSpPr>
        <p:spPr>
          <a:xfrm>
            <a:off x="106878" y="4583875"/>
            <a:ext cx="2719449" cy="923330"/>
          </a:xfrm>
          <a:prstGeom prst="rect">
            <a:avLst/>
          </a:prstGeom>
          <a:noFill/>
        </p:spPr>
        <p:txBody>
          <a:bodyPr wrap="square" rtlCol="0">
            <a:spAutoFit/>
          </a:bodyPr>
          <a:lstStyle/>
          <a:p>
            <a:r>
              <a:rPr lang="en-US" dirty="0" smtClean="0">
                <a:solidFill>
                  <a:srgbClr val="FFD71D"/>
                </a:solidFill>
              </a:rPr>
              <a:t>There was a 32 percent increase in Burglary clearances from 2018</a:t>
            </a:r>
            <a:endParaRPr lang="en-US" dirty="0">
              <a:solidFill>
                <a:srgbClr val="FFD71D"/>
              </a:solidFill>
            </a:endParaRPr>
          </a:p>
        </p:txBody>
      </p:sp>
      <p:sp>
        <p:nvSpPr>
          <p:cNvPr id="4" name="Down Arrow 3"/>
          <p:cNvSpPr/>
          <p:nvPr/>
        </p:nvSpPr>
        <p:spPr>
          <a:xfrm rot="901290">
            <a:off x="789764" y="5595605"/>
            <a:ext cx="277353" cy="938151"/>
          </a:xfrm>
          <a:prstGeom prst="downArrow">
            <a:avLst/>
          </a:prstGeom>
          <a:solidFill>
            <a:srgbClr val="FFD7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704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87" y="4101300"/>
            <a:ext cx="5915025" cy="641320"/>
          </a:xfrm>
        </p:spPr>
        <p:txBody>
          <a:bodyPr>
            <a:normAutofit/>
          </a:bodyPr>
          <a:lstStyle/>
          <a:p>
            <a:pPr algn="ctr"/>
            <a:r>
              <a:rPr lang="en-US" sz="1800" dirty="0" smtClean="0">
                <a:solidFill>
                  <a:srgbClr val="FFD71D"/>
                </a:solidFill>
              </a:rPr>
              <a:t>Reports</a:t>
            </a:r>
            <a:endParaRPr lang="en-US" sz="1800" dirty="0">
              <a:solidFill>
                <a:srgbClr val="FFD71D"/>
              </a:solidFill>
            </a:endParaRPr>
          </a:p>
        </p:txBody>
      </p:sp>
      <p:pic>
        <p:nvPicPr>
          <p:cNvPr id="4" name="Content Placeholder 3"/>
          <p:cNvPicPr>
            <a:picLocks noGrp="1" noChangeAspect="1"/>
          </p:cNvPicPr>
          <p:nvPr>
            <p:ph idx="1"/>
          </p:nvPr>
        </p:nvPicPr>
        <p:blipFill rotWithShape="1">
          <a:blip r:embed="rId2"/>
          <a:srcRect t="8912"/>
          <a:stretch/>
        </p:blipFill>
        <p:spPr>
          <a:xfrm>
            <a:off x="-451263" y="356260"/>
            <a:ext cx="7398327" cy="3745040"/>
          </a:xfrm>
          <a:prstGeom prst="rect">
            <a:avLst/>
          </a:prstGeom>
        </p:spPr>
      </p:pic>
      <p:pic>
        <p:nvPicPr>
          <p:cNvPr id="5" name="Picture 4"/>
          <p:cNvPicPr>
            <a:picLocks noChangeAspect="1"/>
          </p:cNvPicPr>
          <p:nvPr/>
        </p:nvPicPr>
        <p:blipFill>
          <a:blip r:embed="rId3"/>
          <a:stretch>
            <a:fillRect/>
          </a:stretch>
        </p:blipFill>
        <p:spPr>
          <a:xfrm>
            <a:off x="-271226" y="4834655"/>
            <a:ext cx="7218290" cy="3011685"/>
          </a:xfrm>
          <a:prstGeom prst="rect">
            <a:avLst/>
          </a:prstGeom>
        </p:spPr>
      </p:pic>
      <p:sp>
        <p:nvSpPr>
          <p:cNvPr id="6" name="TextBox 5"/>
          <p:cNvSpPr txBox="1"/>
          <p:nvPr/>
        </p:nvSpPr>
        <p:spPr>
          <a:xfrm>
            <a:off x="2339437" y="7938375"/>
            <a:ext cx="3336966" cy="369332"/>
          </a:xfrm>
          <a:prstGeom prst="rect">
            <a:avLst/>
          </a:prstGeom>
          <a:noFill/>
        </p:spPr>
        <p:txBody>
          <a:bodyPr wrap="square" rtlCol="0">
            <a:spAutoFit/>
          </a:bodyPr>
          <a:lstStyle/>
          <a:p>
            <a:r>
              <a:rPr lang="en-US" dirty="0" smtClean="0"/>
              <a:t> </a:t>
            </a:r>
            <a:r>
              <a:rPr lang="en-US" dirty="0" smtClean="0">
                <a:solidFill>
                  <a:srgbClr val="FFD71D"/>
                </a:solidFill>
              </a:rPr>
              <a:t>Vehicle Crashes</a:t>
            </a:r>
            <a:endParaRPr lang="en-US" dirty="0">
              <a:solidFill>
                <a:srgbClr val="FFD71D"/>
              </a:solidFill>
            </a:endParaRPr>
          </a:p>
        </p:txBody>
      </p:sp>
      <p:sp>
        <p:nvSpPr>
          <p:cNvPr id="3" name="TextBox 2"/>
          <p:cNvSpPr txBox="1"/>
          <p:nvPr/>
        </p:nvSpPr>
        <p:spPr>
          <a:xfrm>
            <a:off x="4667003" y="154379"/>
            <a:ext cx="2090057" cy="1200329"/>
          </a:xfrm>
          <a:prstGeom prst="rect">
            <a:avLst/>
          </a:prstGeom>
          <a:noFill/>
        </p:spPr>
        <p:txBody>
          <a:bodyPr wrap="square" rtlCol="0">
            <a:spAutoFit/>
          </a:bodyPr>
          <a:lstStyle/>
          <a:p>
            <a:r>
              <a:rPr lang="en-US" dirty="0" smtClean="0">
                <a:solidFill>
                  <a:srgbClr val="FFD71D"/>
                </a:solidFill>
              </a:rPr>
              <a:t>There was a 114 percent increase in FSR reports from 2018</a:t>
            </a:r>
            <a:endParaRPr lang="en-US" dirty="0">
              <a:solidFill>
                <a:srgbClr val="FFD71D"/>
              </a:solidFill>
            </a:endParaRPr>
          </a:p>
        </p:txBody>
      </p:sp>
      <p:sp>
        <p:nvSpPr>
          <p:cNvPr id="8" name="Down Arrow 7"/>
          <p:cNvSpPr/>
          <p:nvPr/>
        </p:nvSpPr>
        <p:spPr>
          <a:xfrm rot="2451366">
            <a:off x="4751898" y="1218781"/>
            <a:ext cx="295630" cy="1100624"/>
          </a:xfrm>
          <a:prstGeom prst="downArrow">
            <a:avLst/>
          </a:prstGeom>
          <a:solidFill>
            <a:srgbClr val="FFD7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55668" y="4742620"/>
            <a:ext cx="2173184" cy="1200329"/>
          </a:xfrm>
          <a:prstGeom prst="rect">
            <a:avLst/>
          </a:prstGeom>
          <a:noFill/>
        </p:spPr>
        <p:txBody>
          <a:bodyPr wrap="square" rtlCol="0">
            <a:spAutoFit/>
          </a:bodyPr>
          <a:lstStyle/>
          <a:p>
            <a:r>
              <a:rPr lang="en-US" dirty="0" smtClean="0">
                <a:solidFill>
                  <a:srgbClr val="FFD71D"/>
                </a:solidFill>
              </a:rPr>
              <a:t>There was a 16 percent decrease in Personal Injury accidents from 2018</a:t>
            </a:r>
            <a:endParaRPr lang="en-US" dirty="0">
              <a:solidFill>
                <a:srgbClr val="FFD71D"/>
              </a:solidFill>
            </a:endParaRPr>
          </a:p>
        </p:txBody>
      </p:sp>
      <p:sp>
        <p:nvSpPr>
          <p:cNvPr id="10" name="Down Arrow 9"/>
          <p:cNvSpPr/>
          <p:nvPr/>
        </p:nvSpPr>
        <p:spPr>
          <a:xfrm>
            <a:off x="2339437" y="5942949"/>
            <a:ext cx="154381" cy="327222"/>
          </a:xfrm>
          <a:prstGeom prst="downArrow">
            <a:avLst/>
          </a:prstGeom>
          <a:solidFill>
            <a:srgbClr val="FFD7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767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4967"/>
            <a:ext cx="6958940" cy="1033206"/>
          </a:xfrm>
        </p:spPr>
        <p:txBody>
          <a:bodyPr>
            <a:normAutofit/>
          </a:bodyPr>
          <a:lstStyle/>
          <a:p>
            <a:pPr algn="ctr"/>
            <a:r>
              <a:rPr lang="en-US" sz="2800" b="1" dirty="0" smtClean="0">
                <a:solidFill>
                  <a:srgbClr val="FFD71D"/>
                </a:solidFill>
                <a:latin typeface="Times New Roman" panose="02020603050405020304" pitchFamily="18" charset="0"/>
                <a:cs typeface="Times New Roman" panose="02020603050405020304" pitchFamily="18" charset="0"/>
              </a:rPr>
              <a:t>MIDDLETOWN POLICE DEPARTMENT</a:t>
            </a:r>
            <a:endParaRPr lang="en-US" sz="2800" b="1" dirty="0">
              <a:solidFill>
                <a:srgbClr val="FFD71D"/>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71000"/>
                    </a14:imgEffect>
                  </a14:imgLayer>
                </a14:imgProps>
              </a:ext>
              <a:ext uri="{28A0092B-C50C-407E-A947-70E740481C1C}">
                <a14:useLocalDpi xmlns:a14="http://schemas.microsoft.com/office/drawing/2010/main" val="0"/>
              </a:ext>
            </a:extLst>
          </a:blip>
          <a:stretch>
            <a:fillRect/>
          </a:stretch>
        </p:blipFill>
        <p:spPr>
          <a:xfrm>
            <a:off x="0" y="2977260"/>
            <a:ext cx="6858000" cy="284165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4" name="Picture 3"/>
          <p:cNvPicPr>
            <a:picLocks noChangeAspect="1"/>
          </p:cNvPicPr>
          <p:nvPr/>
        </p:nvPicPr>
        <p:blipFill>
          <a:blip r:embed="rId4"/>
          <a:stretch>
            <a:fillRect/>
          </a:stretch>
        </p:blipFill>
        <p:spPr>
          <a:xfrm>
            <a:off x="5658592" y="7944592"/>
            <a:ext cx="1199408" cy="1199408"/>
          </a:xfrm>
          <a:prstGeom prst="rect">
            <a:avLst/>
          </a:prstGeom>
        </p:spPr>
      </p:pic>
      <p:pic>
        <p:nvPicPr>
          <p:cNvPr id="5" name="Picture 4"/>
          <p:cNvPicPr>
            <a:picLocks noChangeAspect="1"/>
          </p:cNvPicPr>
          <p:nvPr/>
        </p:nvPicPr>
        <p:blipFill>
          <a:blip r:embed="rId5"/>
          <a:stretch>
            <a:fillRect/>
          </a:stretch>
        </p:blipFill>
        <p:spPr>
          <a:xfrm>
            <a:off x="1" y="7944592"/>
            <a:ext cx="1525948" cy="1199407"/>
          </a:xfrm>
          <a:prstGeom prst="rect">
            <a:avLst/>
          </a:prstGeom>
        </p:spPr>
      </p:pic>
      <p:sp>
        <p:nvSpPr>
          <p:cNvPr id="6" name="TextBox 5"/>
          <p:cNvSpPr txBox="1"/>
          <p:nvPr/>
        </p:nvSpPr>
        <p:spPr>
          <a:xfrm>
            <a:off x="1525949" y="7943670"/>
            <a:ext cx="4132643" cy="1200329"/>
          </a:xfrm>
          <a:prstGeom prst="rect">
            <a:avLst/>
          </a:prstGeom>
          <a:noFill/>
        </p:spPr>
        <p:txBody>
          <a:bodyPr wrap="square" rtlCol="0">
            <a:spAutoFit/>
          </a:bodyPr>
          <a:lstStyle/>
          <a:p>
            <a:pPr algn="ctr"/>
            <a:r>
              <a:rPr lang="en-US" dirty="0" smtClean="0">
                <a:solidFill>
                  <a:srgbClr val="FFD71D"/>
                </a:solidFill>
                <a:latin typeface="Times New Roman" panose="02020603050405020304" pitchFamily="18" charset="0"/>
                <a:cs typeface="Times New Roman" panose="02020603050405020304" pitchFamily="18" charset="0"/>
              </a:rPr>
              <a:t>130 Hampden Rd</a:t>
            </a:r>
          </a:p>
          <a:p>
            <a:pPr algn="ctr"/>
            <a:r>
              <a:rPr lang="en-US" dirty="0" smtClean="0">
                <a:solidFill>
                  <a:srgbClr val="FFD71D"/>
                </a:solidFill>
                <a:latin typeface="Times New Roman" panose="02020603050405020304" pitchFamily="18" charset="0"/>
                <a:cs typeface="Times New Roman" panose="02020603050405020304" pitchFamily="18" charset="0"/>
              </a:rPr>
              <a:t>Middletown, DE 19709</a:t>
            </a:r>
          </a:p>
          <a:p>
            <a:pPr algn="ctr"/>
            <a:r>
              <a:rPr lang="en-US" dirty="0" smtClean="0">
                <a:solidFill>
                  <a:srgbClr val="FFD71D"/>
                </a:solidFill>
                <a:latin typeface="Times New Roman" panose="02020603050405020304" pitchFamily="18" charset="0"/>
                <a:cs typeface="Times New Roman" panose="02020603050405020304" pitchFamily="18" charset="0"/>
              </a:rPr>
              <a:t>(302) 376-9950</a:t>
            </a:r>
          </a:p>
          <a:p>
            <a:pPr algn="ctr"/>
            <a:r>
              <a:rPr lang="en-US" dirty="0" smtClean="0">
                <a:solidFill>
                  <a:srgbClr val="FFD71D"/>
                </a:solidFill>
                <a:latin typeface="Times New Roman" panose="02020603050405020304" pitchFamily="18" charset="0"/>
                <a:cs typeface="Times New Roman" panose="02020603050405020304" pitchFamily="18" charset="0"/>
              </a:rPr>
              <a:t>https://Police.Middletown.Delaware.Gov</a:t>
            </a:r>
            <a:endParaRPr lang="en-US" dirty="0">
              <a:solidFill>
                <a:srgbClr val="FFD7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19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735" y="344075"/>
            <a:ext cx="5212559" cy="340854"/>
          </a:xfrm>
        </p:spPr>
        <p:txBody>
          <a:bodyPr>
            <a:noAutofit/>
          </a:bodyPr>
          <a:lstStyle/>
          <a:p>
            <a:r>
              <a:rPr lang="en-US" sz="3200" b="1" dirty="0">
                <a:solidFill>
                  <a:srgbClr val="FFD71D"/>
                </a:solidFill>
                <a:latin typeface="Times New Roman" panose="02020603050405020304" pitchFamily="18" charset="0"/>
                <a:cs typeface="Times New Roman" panose="02020603050405020304" pitchFamily="18" charset="0"/>
              </a:rPr>
              <a:t>TABLE OF CONTENTS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50735" y="931016"/>
            <a:ext cx="4849005" cy="3557857"/>
          </a:xfrm>
        </p:spPr>
        <p:txBody>
          <a:bodyPr>
            <a:normAutofit/>
          </a:bodyPr>
          <a:lstStyle/>
          <a:p>
            <a:r>
              <a:rPr lang="en-US" sz="2000" dirty="0" smtClean="0">
                <a:solidFill>
                  <a:srgbClr val="FFD71D"/>
                </a:solidFill>
                <a:latin typeface="Times New Roman" panose="02020603050405020304" pitchFamily="18" charset="0"/>
                <a:cs typeface="Times New Roman" panose="02020603050405020304" pitchFamily="18" charset="0"/>
              </a:rPr>
              <a:t>INTRODUCTION</a:t>
            </a:r>
          </a:p>
          <a:p>
            <a:r>
              <a:rPr lang="en-US" sz="2000" dirty="0" smtClean="0">
                <a:solidFill>
                  <a:srgbClr val="FFD71D"/>
                </a:solidFill>
                <a:latin typeface="Times New Roman" panose="02020603050405020304" pitchFamily="18" charset="0"/>
                <a:cs typeface="Times New Roman" panose="02020603050405020304" pitchFamily="18" charset="0"/>
              </a:rPr>
              <a:t>CHIEF’S MESSAGE</a:t>
            </a:r>
          </a:p>
          <a:p>
            <a:r>
              <a:rPr lang="en-US" sz="2000" dirty="0" smtClean="0">
                <a:solidFill>
                  <a:srgbClr val="FFD71D"/>
                </a:solidFill>
                <a:latin typeface="Times New Roman" panose="02020603050405020304" pitchFamily="18" charset="0"/>
                <a:cs typeface="Times New Roman" panose="02020603050405020304" pitchFamily="18" charset="0"/>
              </a:rPr>
              <a:t>MISSION </a:t>
            </a:r>
            <a:r>
              <a:rPr lang="en-US" sz="2000" dirty="0">
                <a:solidFill>
                  <a:srgbClr val="FFD71D"/>
                </a:solidFill>
                <a:latin typeface="Times New Roman" panose="02020603050405020304" pitchFamily="18" charset="0"/>
                <a:cs typeface="Times New Roman" panose="02020603050405020304" pitchFamily="18" charset="0"/>
              </a:rPr>
              <a:t>STATEMEN &amp; CORE </a:t>
            </a:r>
            <a:r>
              <a:rPr lang="en-US" sz="2000" dirty="0" smtClean="0">
                <a:solidFill>
                  <a:srgbClr val="FFD71D"/>
                </a:solidFill>
                <a:latin typeface="Times New Roman" panose="02020603050405020304" pitchFamily="18" charset="0"/>
                <a:cs typeface="Times New Roman" panose="02020603050405020304" pitchFamily="18" charset="0"/>
              </a:rPr>
              <a:t>VALUES</a:t>
            </a:r>
          </a:p>
          <a:p>
            <a:r>
              <a:rPr lang="en-US" sz="2000" dirty="0" smtClean="0">
                <a:solidFill>
                  <a:srgbClr val="FFD71D"/>
                </a:solidFill>
                <a:latin typeface="Times New Roman" panose="02020603050405020304" pitchFamily="18" charset="0"/>
                <a:cs typeface="Times New Roman" panose="02020603050405020304" pitchFamily="18" charset="0"/>
              </a:rPr>
              <a:t>EXECUTIVE </a:t>
            </a:r>
            <a:r>
              <a:rPr lang="en-US" sz="2000" dirty="0">
                <a:solidFill>
                  <a:srgbClr val="FFD71D"/>
                </a:solidFill>
                <a:latin typeface="Times New Roman" panose="02020603050405020304" pitchFamily="18" charset="0"/>
                <a:cs typeface="Times New Roman" panose="02020603050405020304" pitchFamily="18" charset="0"/>
              </a:rPr>
              <a:t>STAFF</a:t>
            </a:r>
          </a:p>
          <a:p>
            <a:r>
              <a:rPr lang="en-US" sz="2000" dirty="0" smtClean="0">
                <a:solidFill>
                  <a:srgbClr val="FFD71D"/>
                </a:solidFill>
                <a:latin typeface="Times New Roman" panose="02020603050405020304" pitchFamily="18" charset="0"/>
                <a:cs typeface="Times New Roman" panose="02020603050405020304" pitchFamily="18" charset="0"/>
              </a:rPr>
              <a:t>PATROL </a:t>
            </a:r>
            <a:r>
              <a:rPr lang="en-US" sz="2000" dirty="0">
                <a:solidFill>
                  <a:srgbClr val="FFD71D"/>
                </a:solidFill>
                <a:latin typeface="Times New Roman" panose="02020603050405020304" pitchFamily="18" charset="0"/>
                <a:cs typeface="Times New Roman" panose="02020603050405020304" pitchFamily="18" charset="0"/>
              </a:rPr>
              <a:t>DIVISION</a:t>
            </a:r>
          </a:p>
          <a:p>
            <a:r>
              <a:rPr lang="en-US" sz="2000" dirty="0" smtClean="0">
                <a:solidFill>
                  <a:srgbClr val="FFD71D"/>
                </a:solidFill>
                <a:latin typeface="Times New Roman" panose="02020603050405020304" pitchFamily="18" charset="0"/>
                <a:cs typeface="Times New Roman" panose="02020603050405020304" pitchFamily="18" charset="0"/>
              </a:rPr>
              <a:t>CRIMINAL </a:t>
            </a:r>
            <a:r>
              <a:rPr lang="en-US" sz="2000" dirty="0">
                <a:solidFill>
                  <a:srgbClr val="FFD71D"/>
                </a:solidFill>
                <a:latin typeface="Times New Roman" panose="02020603050405020304" pitchFamily="18" charset="0"/>
                <a:cs typeface="Times New Roman" panose="02020603050405020304" pitchFamily="18" charset="0"/>
              </a:rPr>
              <a:t>INVESTIGATIVE DIVISION</a:t>
            </a:r>
          </a:p>
          <a:p>
            <a:r>
              <a:rPr lang="en-US" sz="2000" dirty="0" smtClean="0">
                <a:solidFill>
                  <a:srgbClr val="FFD71D"/>
                </a:solidFill>
                <a:latin typeface="Times New Roman" panose="02020603050405020304" pitchFamily="18" charset="0"/>
                <a:cs typeface="Times New Roman" panose="02020603050405020304" pitchFamily="18" charset="0"/>
              </a:rPr>
              <a:t>COMMUNITY SERVICES</a:t>
            </a:r>
          </a:p>
          <a:p>
            <a:r>
              <a:rPr lang="en-US" sz="2000" dirty="0" smtClean="0">
                <a:solidFill>
                  <a:srgbClr val="FFD71D"/>
                </a:solidFill>
                <a:latin typeface="Times New Roman" panose="02020603050405020304" pitchFamily="18" charset="0"/>
                <a:cs typeface="Times New Roman" panose="02020603050405020304" pitchFamily="18" charset="0"/>
              </a:rPr>
              <a:t>SOCIAL MEDIA</a:t>
            </a:r>
            <a:endParaRPr lang="en-US" sz="2000" dirty="0">
              <a:solidFill>
                <a:srgbClr val="FFD71D"/>
              </a:solidFill>
              <a:latin typeface="Times New Roman" panose="02020603050405020304" pitchFamily="18" charset="0"/>
              <a:cs typeface="Times New Roman" panose="02020603050405020304" pitchFamily="18" charset="0"/>
            </a:endParaRPr>
          </a:p>
          <a:p>
            <a:r>
              <a:rPr lang="en-US" sz="2000" dirty="0" smtClean="0">
                <a:solidFill>
                  <a:srgbClr val="FFD71D"/>
                </a:solidFill>
                <a:latin typeface="Times New Roman" panose="02020603050405020304" pitchFamily="18" charset="0"/>
                <a:cs typeface="Times New Roman" panose="02020603050405020304" pitchFamily="18" charset="0"/>
              </a:rPr>
              <a:t>STATISTICS</a:t>
            </a:r>
            <a:endParaRPr lang="en-US" sz="2000" dirty="0">
              <a:solidFill>
                <a:srgbClr val="FFD71D"/>
              </a:solidFill>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a:blip r:embed="rId2"/>
          <a:stretch>
            <a:fillRect/>
          </a:stretch>
        </p:blipFill>
        <p:spPr>
          <a:xfrm>
            <a:off x="-432321" y="4595187"/>
            <a:ext cx="6854189" cy="4002548"/>
          </a:xfrm>
          <a:prstGeom prst="rect">
            <a:avLst/>
          </a:prstGeom>
        </p:spPr>
      </p:pic>
    </p:spTree>
    <p:extLst>
      <p:ext uri="{BB962C8B-B14F-4D97-AF65-F5344CB8AC3E}">
        <p14:creationId xmlns:p14="http://schemas.microsoft.com/office/powerpoint/2010/main" val="613302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23" y="317601"/>
            <a:ext cx="5915025" cy="736322"/>
          </a:xfrm>
        </p:spPr>
        <p:txBody>
          <a:bodyPr>
            <a:norm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INTRODUCTION</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424523" y="1543793"/>
            <a:ext cx="6244009" cy="1631216"/>
          </a:xfrm>
          <a:prstGeom prst="rect">
            <a:avLst/>
          </a:prstGeom>
        </p:spPr>
        <p:txBody>
          <a:bodyPr wrap="square">
            <a:spAutoFit/>
          </a:bodyPr>
          <a:lstStyle/>
          <a:p>
            <a:r>
              <a:rPr lang="en-US" sz="2000" dirty="0">
                <a:solidFill>
                  <a:srgbClr val="FFD71D"/>
                </a:solidFill>
                <a:latin typeface="Times New Roman" panose="02020603050405020304" pitchFamily="18" charset="0"/>
                <a:cs typeface="Times New Roman" panose="02020603050405020304" pitchFamily="18" charset="0"/>
              </a:rPr>
              <a:t>The annual report is designed to provide the Mayor and Council of Middletown along with its Citizens, a perspective of the activities, experiences, and accomplishments of the organization throughout the year of 2019</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736" t="31374" r="7359" b="4192"/>
          <a:stretch/>
        </p:blipFill>
        <p:spPr>
          <a:xfrm>
            <a:off x="424523" y="4001984"/>
            <a:ext cx="6024294" cy="4559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2896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8335" y="1409297"/>
            <a:ext cx="2998583" cy="3932474"/>
          </a:xfrm>
          <a:prstGeom prst="rect">
            <a:avLst/>
          </a:prstGeom>
        </p:spPr>
      </p:pic>
      <p:sp>
        <p:nvSpPr>
          <p:cNvPr id="2" name="Title 1"/>
          <p:cNvSpPr>
            <a:spLocks noGrp="1"/>
          </p:cNvSpPr>
          <p:nvPr>
            <p:ph type="title"/>
          </p:nvPr>
        </p:nvSpPr>
        <p:spPr>
          <a:xfrm>
            <a:off x="471488" y="142453"/>
            <a:ext cx="5915025" cy="1021330"/>
          </a:xfrm>
        </p:spPr>
        <p:txBody>
          <a:bodyPr>
            <a:norm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CHIEF’S MESSAGE</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4514" y="1407621"/>
            <a:ext cx="3250870" cy="4566459"/>
          </a:xfrm>
        </p:spPr>
        <p:txBody>
          <a:bodyPr>
            <a:normAutofit/>
          </a:bodyPr>
          <a:lstStyle/>
          <a:p>
            <a:pPr marL="0" indent="0">
              <a:buNone/>
            </a:pPr>
            <a:r>
              <a:rPr lang="en-US" sz="1800" dirty="0">
                <a:solidFill>
                  <a:srgbClr val="FFD71D"/>
                </a:solidFill>
                <a:latin typeface="Times New Roman" panose="02020603050405020304" pitchFamily="18" charset="0"/>
                <a:cs typeface="Times New Roman" panose="02020603050405020304" pitchFamily="18" charset="0"/>
              </a:rPr>
              <a:t>The Middletown Police Department was founded in 2007 to meet the growing community of the Town of Middletown. The police force is now nationally accredited and has grown from 20 members to 39 sworn members and 7 civilian support members. The Department is comprised of various units, to include: the Patrol Division, Criminal Investigations, Community Services, Bicycle </a:t>
            </a:r>
            <a:r>
              <a:rPr lang="en-US" sz="1800" dirty="0" smtClean="0">
                <a:solidFill>
                  <a:srgbClr val="FFD71D"/>
                </a:solidFill>
                <a:latin typeface="Times New Roman" panose="02020603050405020304" pitchFamily="18" charset="0"/>
                <a:cs typeface="Times New Roman" panose="02020603050405020304" pitchFamily="18" charset="0"/>
              </a:rPr>
              <a:t>Patrol, Intelligence Analyst, Mobile Operations, and Administration &amp; Accreditation</a:t>
            </a:r>
            <a:endParaRPr lang="en-US" sz="1800" dirty="0"/>
          </a:p>
        </p:txBody>
      </p:sp>
      <p:sp>
        <p:nvSpPr>
          <p:cNvPr id="5" name="TextBox 4"/>
          <p:cNvSpPr txBox="1"/>
          <p:nvPr/>
        </p:nvSpPr>
        <p:spPr>
          <a:xfrm>
            <a:off x="244514" y="5475881"/>
            <a:ext cx="6368973" cy="3139321"/>
          </a:xfrm>
          <a:prstGeom prst="rect">
            <a:avLst/>
          </a:prstGeom>
          <a:noFill/>
        </p:spPr>
        <p:txBody>
          <a:bodyPr wrap="square" rtlCol="0" anchor="ctr">
            <a:spAutoFit/>
          </a:bodyPr>
          <a:lstStyle/>
          <a:p>
            <a:r>
              <a:rPr lang="en-US" dirty="0" smtClean="0">
                <a:solidFill>
                  <a:srgbClr val="FFD71D"/>
                </a:solidFill>
                <a:latin typeface="Times New Roman" panose="02020603050405020304" pitchFamily="18" charset="0"/>
                <a:cs typeface="Times New Roman" panose="02020603050405020304" pitchFamily="18" charset="0"/>
              </a:rPr>
              <a:t>We </a:t>
            </a:r>
            <a:r>
              <a:rPr lang="en-US" dirty="0">
                <a:solidFill>
                  <a:srgbClr val="FFD71D"/>
                </a:solidFill>
                <a:latin typeface="Times New Roman" panose="02020603050405020304" pitchFamily="18" charset="0"/>
                <a:cs typeface="Times New Roman" panose="02020603050405020304" pitchFamily="18" charset="0"/>
              </a:rPr>
              <a:t>serve over 25,000 residents and have a large business and retail community. We believe in strong community engagement and forging long term partnerships; which is reflected by our mission statement:</a:t>
            </a:r>
          </a:p>
          <a:p>
            <a:r>
              <a:rPr lang="en-US" b="1" dirty="0">
                <a:solidFill>
                  <a:srgbClr val="FFD71D"/>
                </a:solidFill>
                <a:latin typeface="Times New Roman" panose="02020603050405020304" pitchFamily="18" charset="0"/>
                <a:cs typeface="Times New Roman" panose="02020603050405020304" pitchFamily="18" charset="0"/>
              </a:rPr>
              <a:t>“To honorably serve the citizens of Middletown and its visitors using community oriented professional services.”</a:t>
            </a:r>
          </a:p>
          <a:p>
            <a:r>
              <a:rPr lang="en-US" dirty="0">
                <a:solidFill>
                  <a:srgbClr val="FFD71D"/>
                </a:solidFill>
                <a:latin typeface="Times New Roman" panose="02020603050405020304" pitchFamily="18" charset="0"/>
                <a:cs typeface="Times New Roman" panose="02020603050405020304" pitchFamily="18" charset="0"/>
              </a:rPr>
              <a:t>As a Police Department, we have selected and serve through core values that are fundamental to Law Enforcement Officers:</a:t>
            </a:r>
          </a:p>
          <a:p>
            <a:r>
              <a:rPr lang="en-US" b="1" dirty="0">
                <a:solidFill>
                  <a:srgbClr val="FFD71D"/>
                </a:solidFill>
                <a:latin typeface="Times New Roman" panose="02020603050405020304" pitchFamily="18" charset="0"/>
                <a:cs typeface="Times New Roman" panose="02020603050405020304" pitchFamily="18" charset="0"/>
              </a:rPr>
              <a:t>Integrity - Courage - Accountability - Respect – Empathy</a:t>
            </a:r>
          </a:p>
          <a:p>
            <a:r>
              <a:rPr lang="en-US" dirty="0">
                <a:solidFill>
                  <a:srgbClr val="FFD71D"/>
                </a:solidFill>
                <a:latin typeface="Times New Roman" panose="02020603050405020304" pitchFamily="18" charset="0"/>
                <a:cs typeface="Times New Roman" panose="02020603050405020304" pitchFamily="18" charset="0"/>
              </a:rPr>
              <a:t>We are all honored to be a part of the Law Enforcement Agency that represents our Community.</a:t>
            </a:r>
          </a:p>
        </p:txBody>
      </p:sp>
    </p:spTree>
    <p:extLst>
      <p:ext uri="{BB962C8B-B14F-4D97-AF65-F5344CB8AC3E}">
        <p14:creationId xmlns:p14="http://schemas.microsoft.com/office/powerpoint/2010/main" val="4004759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96693"/>
            <a:ext cx="5915025" cy="1171276"/>
          </a:xfrm>
        </p:spPr>
        <p:txBody>
          <a:bodyPr>
            <a:normAutofit/>
          </a:bodyPr>
          <a:lstStyle/>
          <a:p>
            <a:pPr algn="ctr"/>
            <a:r>
              <a:rPr lang="en-US" sz="3200" b="1" dirty="0">
                <a:solidFill>
                  <a:srgbClr val="FFD71D"/>
                </a:solidFill>
                <a:latin typeface="Times New Roman" panose="02020603050405020304" pitchFamily="18" charset="0"/>
                <a:cs typeface="Times New Roman" panose="02020603050405020304" pitchFamily="18" charset="0"/>
              </a:rPr>
              <a:t>MISSION STATEMENT</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71488" y="1074418"/>
            <a:ext cx="6209728" cy="1199049"/>
          </a:xfrm>
        </p:spPr>
        <p:txBody>
          <a:bodyPr/>
          <a:lstStyle/>
          <a:p>
            <a:pPr marL="0" indent="0">
              <a:buNone/>
            </a:pPr>
            <a:r>
              <a:rPr lang="en-US" sz="2000" dirty="0">
                <a:solidFill>
                  <a:srgbClr val="FFD71D"/>
                </a:solidFill>
                <a:latin typeface="Times New Roman" panose="02020603050405020304" pitchFamily="18" charset="0"/>
                <a:cs typeface="Times New Roman" panose="02020603050405020304" pitchFamily="18" charset="0"/>
              </a:rPr>
              <a:t>To honorably serve the citizens of Middletown and its </a:t>
            </a:r>
            <a:r>
              <a:rPr lang="en-US" sz="2000" dirty="0" smtClean="0">
                <a:solidFill>
                  <a:srgbClr val="FFD71D"/>
                </a:solidFill>
                <a:latin typeface="Times New Roman" panose="02020603050405020304" pitchFamily="18" charset="0"/>
                <a:cs typeface="Times New Roman" panose="02020603050405020304" pitchFamily="18" charset="0"/>
              </a:rPr>
              <a:t>visitors </a:t>
            </a:r>
            <a:r>
              <a:rPr lang="en-US" sz="2000" dirty="0">
                <a:solidFill>
                  <a:srgbClr val="FFD71D"/>
                </a:solidFill>
                <a:latin typeface="Times New Roman" panose="02020603050405020304" pitchFamily="18" charset="0"/>
                <a:cs typeface="Times New Roman" panose="02020603050405020304" pitchFamily="18" charset="0"/>
              </a:rPr>
              <a:t>using community oriented professional </a:t>
            </a:r>
            <a:r>
              <a:rPr lang="en-US" sz="2000" dirty="0" smtClean="0">
                <a:solidFill>
                  <a:srgbClr val="FFD71D"/>
                </a:solidFill>
                <a:latin typeface="Times New Roman" panose="02020603050405020304" pitchFamily="18" charset="0"/>
                <a:cs typeface="Times New Roman" panose="02020603050405020304" pitchFamily="18" charset="0"/>
              </a:rPr>
              <a:t>police </a:t>
            </a:r>
            <a:r>
              <a:rPr lang="en-US" sz="2000" dirty="0">
                <a:solidFill>
                  <a:srgbClr val="FFD71D"/>
                </a:solidFill>
                <a:latin typeface="Times New Roman" panose="02020603050405020304" pitchFamily="18" charset="0"/>
                <a:cs typeface="Times New Roman" panose="02020603050405020304" pitchFamily="18" charset="0"/>
              </a:rPr>
              <a:t>services</a:t>
            </a:r>
          </a:p>
          <a:p>
            <a:endParaRPr lang="en-US" dirty="0"/>
          </a:p>
        </p:txBody>
      </p:sp>
      <p:sp>
        <p:nvSpPr>
          <p:cNvPr id="7" name="TextBox 6"/>
          <p:cNvSpPr txBox="1"/>
          <p:nvPr/>
        </p:nvSpPr>
        <p:spPr>
          <a:xfrm>
            <a:off x="819224" y="5577044"/>
            <a:ext cx="6644244" cy="584775"/>
          </a:xfrm>
          <a:prstGeom prst="rect">
            <a:avLst/>
          </a:prstGeom>
          <a:noFill/>
        </p:spPr>
        <p:txBody>
          <a:bodyPr wrap="square" rtlCol="0">
            <a:spAutoFit/>
          </a:bodyPr>
          <a:lstStyle/>
          <a:p>
            <a:r>
              <a:rPr lang="en-US" sz="3200" b="1" dirty="0">
                <a:solidFill>
                  <a:srgbClr val="FFD71D"/>
                </a:solidFill>
                <a:latin typeface="Times New Roman" panose="02020603050405020304" pitchFamily="18" charset="0"/>
                <a:cs typeface="Times New Roman" panose="02020603050405020304" pitchFamily="18" charset="0"/>
              </a:rPr>
              <a:t>CORE VALUES: I CARE</a:t>
            </a:r>
          </a:p>
        </p:txBody>
      </p:sp>
      <p:sp>
        <p:nvSpPr>
          <p:cNvPr id="8" name="TextBox 7"/>
          <p:cNvSpPr txBox="1"/>
          <p:nvPr/>
        </p:nvSpPr>
        <p:spPr>
          <a:xfrm>
            <a:off x="914400" y="6161819"/>
            <a:ext cx="2236001" cy="1631216"/>
          </a:xfrm>
          <a:prstGeom prst="rect">
            <a:avLst/>
          </a:prstGeom>
          <a:noFill/>
        </p:spPr>
        <p:txBody>
          <a:bodyPr wrap="square" rtlCol="0">
            <a:spAutoFit/>
          </a:bodyPr>
          <a:lstStyle/>
          <a:p>
            <a:r>
              <a:rPr lang="en-US" sz="2000" b="1" dirty="0">
                <a:solidFill>
                  <a:srgbClr val="FFD71D"/>
                </a:solidFill>
                <a:latin typeface="Times New Roman" panose="02020603050405020304" pitchFamily="18" charset="0"/>
                <a:cs typeface="Times New Roman" panose="02020603050405020304" pitchFamily="18" charset="0"/>
              </a:rPr>
              <a:t>I</a:t>
            </a:r>
            <a:r>
              <a:rPr lang="en-US" sz="2000" dirty="0">
                <a:solidFill>
                  <a:srgbClr val="FFD71D"/>
                </a:solidFill>
                <a:latin typeface="Times New Roman" panose="02020603050405020304" pitchFamily="18" charset="0"/>
                <a:cs typeface="Times New Roman" panose="02020603050405020304" pitchFamily="18" charset="0"/>
              </a:rPr>
              <a:t>ntegrity</a:t>
            </a:r>
          </a:p>
          <a:p>
            <a:r>
              <a:rPr lang="en-US" sz="2000" b="1" dirty="0">
                <a:solidFill>
                  <a:srgbClr val="FFD71D"/>
                </a:solidFill>
                <a:latin typeface="Times New Roman" panose="02020603050405020304" pitchFamily="18" charset="0"/>
                <a:cs typeface="Times New Roman" panose="02020603050405020304" pitchFamily="18" charset="0"/>
              </a:rPr>
              <a:t>C</a:t>
            </a:r>
            <a:r>
              <a:rPr lang="en-US" sz="2000" dirty="0">
                <a:solidFill>
                  <a:srgbClr val="FFD71D"/>
                </a:solidFill>
                <a:latin typeface="Times New Roman" panose="02020603050405020304" pitchFamily="18" charset="0"/>
                <a:cs typeface="Times New Roman" panose="02020603050405020304" pitchFamily="18" charset="0"/>
              </a:rPr>
              <a:t>ourage</a:t>
            </a:r>
          </a:p>
          <a:p>
            <a:r>
              <a:rPr lang="en-US" sz="2000" b="1" dirty="0">
                <a:solidFill>
                  <a:srgbClr val="FFD71D"/>
                </a:solidFill>
                <a:latin typeface="Times New Roman" panose="02020603050405020304" pitchFamily="18" charset="0"/>
                <a:cs typeface="Times New Roman" panose="02020603050405020304" pitchFamily="18" charset="0"/>
              </a:rPr>
              <a:t>A</a:t>
            </a:r>
            <a:r>
              <a:rPr lang="en-US" sz="2000" dirty="0">
                <a:solidFill>
                  <a:srgbClr val="FFD71D"/>
                </a:solidFill>
                <a:latin typeface="Times New Roman" panose="02020603050405020304" pitchFamily="18" charset="0"/>
                <a:cs typeface="Times New Roman" panose="02020603050405020304" pitchFamily="18" charset="0"/>
              </a:rPr>
              <a:t>ccountability</a:t>
            </a:r>
          </a:p>
          <a:p>
            <a:r>
              <a:rPr lang="en-US" sz="2000" b="1" dirty="0">
                <a:solidFill>
                  <a:srgbClr val="FFD71D"/>
                </a:solidFill>
                <a:latin typeface="Times New Roman" panose="02020603050405020304" pitchFamily="18" charset="0"/>
                <a:cs typeface="Times New Roman" panose="02020603050405020304" pitchFamily="18" charset="0"/>
              </a:rPr>
              <a:t>R</a:t>
            </a:r>
            <a:r>
              <a:rPr lang="en-US" sz="2000" dirty="0">
                <a:solidFill>
                  <a:srgbClr val="FFD71D"/>
                </a:solidFill>
                <a:latin typeface="Times New Roman" panose="02020603050405020304" pitchFamily="18" charset="0"/>
                <a:cs typeface="Times New Roman" panose="02020603050405020304" pitchFamily="18" charset="0"/>
              </a:rPr>
              <a:t>espect</a:t>
            </a:r>
          </a:p>
          <a:p>
            <a:r>
              <a:rPr lang="en-US" sz="2000" b="1" dirty="0">
                <a:solidFill>
                  <a:srgbClr val="FFD71D"/>
                </a:solidFill>
                <a:latin typeface="Times New Roman" panose="02020603050405020304" pitchFamily="18" charset="0"/>
                <a:cs typeface="Times New Roman" panose="02020603050405020304" pitchFamily="18" charset="0"/>
              </a:rPr>
              <a:t>E</a:t>
            </a:r>
            <a:r>
              <a:rPr lang="en-US" sz="2000" dirty="0">
                <a:solidFill>
                  <a:srgbClr val="FFD71D"/>
                </a:solidFill>
                <a:latin typeface="Times New Roman" panose="02020603050405020304" pitchFamily="18" charset="0"/>
                <a:cs typeface="Times New Roman" panose="02020603050405020304" pitchFamily="18" charset="0"/>
              </a:rPr>
              <a:t>mpathy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221" t="2164" r="6494"/>
          <a:stretch/>
        </p:blipFill>
        <p:spPr>
          <a:xfrm rot="5400000">
            <a:off x="119157" y="2078714"/>
            <a:ext cx="3330220" cy="328946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6883" b="12857"/>
          <a:stretch/>
        </p:blipFill>
        <p:spPr>
          <a:xfrm>
            <a:off x="3576352" y="2058336"/>
            <a:ext cx="3203602" cy="333022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982" t="14906" r="11169"/>
          <a:stretch/>
        </p:blipFill>
        <p:spPr>
          <a:xfrm>
            <a:off x="2766951" y="6178923"/>
            <a:ext cx="3724260" cy="2801270"/>
          </a:xfrm>
          <a:prstGeom prst="rect">
            <a:avLst/>
          </a:prstGeom>
        </p:spPr>
      </p:pic>
    </p:spTree>
    <p:extLst>
      <p:ext uri="{BB962C8B-B14F-4D97-AF65-F5344CB8AC3E}">
        <p14:creationId xmlns:p14="http://schemas.microsoft.com/office/powerpoint/2010/main" val="2234070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486837"/>
            <a:ext cx="5915025" cy="700696"/>
          </a:xfrm>
        </p:spPr>
        <p:txBody>
          <a:bodyPr>
            <a:norm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EXECUTIVE STAFF</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1722" y="1377263"/>
            <a:ext cx="6614555" cy="2363464"/>
          </a:xfrm>
        </p:spPr>
        <p:txBody>
          <a:bodyPr>
            <a:normAutofit/>
          </a:bodyPr>
          <a:lstStyle/>
          <a:p>
            <a:pPr marL="0" indent="0">
              <a:buNone/>
            </a:pPr>
            <a:r>
              <a:rPr lang="en-US" sz="2000" dirty="0">
                <a:solidFill>
                  <a:srgbClr val="FFD71D"/>
                </a:solidFill>
                <a:latin typeface="Times New Roman" panose="02020603050405020304" pitchFamily="18" charset="0"/>
                <a:cs typeface="Times New Roman" panose="02020603050405020304" pitchFamily="18" charset="0"/>
              </a:rPr>
              <a:t>The Executive Staff is overseen by the Chief of Police followed by the Captain. The Executive Staff is responsible for the operational components, personnel, administrative, budgetary, and personnel matters within the organization.</a:t>
            </a:r>
          </a:p>
          <a:p>
            <a:pPr marL="0" indent="0">
              <a:buNone/>
            </a:pPr>
            <a:r>
              <a:rPr lang="en-US" sz="2000" dirty="0">
                <a:solidFill>
                  <a:srgbClr val="FFD71D"/>
                </a:solidFill>
                <a:latin typeface="Times New Roman" panose="02020603050405020304" pitchFamily="18" charset="0"/>
                <a:cs typeface="Times New Roman" panose="02020603050405020304" pitchFamily="18" charset="0"/>
              </a:rPr>
              <a:t>The Executive Division is staffed with an Executive Assistant and Command Staff Officers that oversee each operational division</a:t>
            </a:r>
          </a:p>
          <a:p>
            <a:endParaRPr lang="en-US" dirty="0"/>
          </a:p>
        </p:txBody>
      </p:sp>
      <p:pic>
        <p:nvPicPr>
          <p:cNvPr id="4" name="Picture 3"/>
          <p:cNvPicPr>
            <a:picLocks noChangeAspect="1"/>
          </p:cNvPicPr>
          <p:nvPr/>
        </p:nvPicPr>
        <p:blipFill>
          <a:blip r:embed="rId2"/>
          <a:stretch>
            <a:fillRect/>
          </a:stretch>
        </p:blipFill>
        <p:spPr>
          <a:xfrm>
            <a:off x="210230" y="3589366"/>
            <a:ext cx="6264789" cy="3933052"/>
          </a:xfrm>
          <a:prstGeom prst="rect">
            <a:avLst/>
          </a:prstGeom>
        </p:spPr>
      </p:pic>
      <p:sp>
        <p:nvSpPr>
          <p:cNvPr id="6" name="TextBox 5"/>
          <p:cNvSpPr txBox="1"/>
          <p:nvPr/>
        </p:nvSpPr>
        <p:spPr>
          <a:xfrm>
            <a:off x="649615" y="7439290"/>
            <a:ext cx="5913912" cy="523220"/>
          </a:xfrm>
          <a:prstGeom prst="rect">
            <a:avLst/>
          </a:prstGeom>
          <a:noFill/>
        </p:spPr>
        <p:txBody>
          <a:bodyPr wrap="square" rtlCol="0">
            <a:spAutoFit/>
          </a:bodyPr>
          <a:lstStyle/>
          <a:p>
            <a:r>
              <a:rPr lang="en-US" sz="1400" dirty="0">
                <a:solidFill>
                  <a:srgbClr val="FFD71D"/>
                </a:solidFill>
                <a:latin typeface="Times New Roman" panose="02020603050405020304" pitchFamily="18" charset="0"/>
                <a:cs typeface="Times New Roman" panose="02020603050405020304" pitchFamily="18" charset="0"/>
              </a:rPr>
              <a:t>From Left to Right: Lt. Fox, Capt. Texter, Chief Kracyla, </a:t>
            </a:r>
            <a:r>
              <a:rPr lang="en-US" sz="1400" dirty="0" err="1" smtClean="0">
                <a:solidFill>
                  <a:srgbClr val="FFD71D"/>
                </a:solidFill>
                <a:latin typeface="Times New Roman" panose="02020603050405020304" pitchFamily="18" charset="0"/>
                <a:cs typeface="Times New Roman" panose="02020603050405020304" pitchFamily="18" charset="0"/>
              </a:rPr>
              <a:t>Sr.Lt</a:t>
            </a:r>
            <a:r>
              <a:rPr lang="en-US" sz="1400" dirty="0">
                <a:solidFill>
                  <a:srgbClr val="FFD71D"/>
                </a:solidFill>
                <a:latin typeface="Times New Roman" panose="02020603050405020304" pitchFamily="18" charset="0"/>
                <a:cs typeface="Times New Roman" panose="02020603050405020304" pitchFamily="18" charset="0"/>
              </a:rPr>
              <a:t>. Feldmann</a:t>
            </a:r>
            <a:r>
              <a:rPr lang="en-US" sz="1400" dirty="0" smtClean="0">
                <a:solidFill>
                  <a:srgbClr val="FFD71D"/>
                </a:solidFill>
                <a:latin typeface="Times New Roman" panose="02020603050405020304" pitchFamily="18" charset="0"/>
                <a:cs typeface="Times New Roman" panose="02020603050405020304" pitchFamily="18" charset="0"/>
              </a:rPr>
              <a:t>,           </a:t>
            </a:r>
            <a:r>
              <a:rPr lang="en-US" sz="1400" dirty="0">
                <a:solidFill>
                  <a:srgbClr val="FFD71D"/>
                </a:solidFill>
                <a:latin typeface="Times New Roman" panose="02020603050405020304" pitchFamily="18" charset="0"/>
                <a:cs typeface="Times New Roman" panose="02020603050405020304" pitchFamily="18" charset="0"/>
              </a:rPr>
              <a:t>Lt. Lancaster, </a:t>
            </a:r>
            <a:r>
              <a:rPr lang="en-US" sz="1400" dirty="0" smtClean="0">
                <a:solidFill>
                  <a:srgbClr val="FFD71D"/>
                </a:solidFill>
                <a:latin typeface="Times New Roman" panose="02020603050405020304" pitchFamily="18" charset="0"/>
                <a:cs typeface="Times New Roman" panose="02020603050405020304" pitchFamily="18" charset="0"/>
              </a:rPr>
              <a:t>Sr. Lt</a:t>
            </a:r>
            <a:r>
              <a:rPr lang="en-US" sz="1400" dirty="0">
                <a:solidFill>
                  <a:srgbClr val="FFD71D"/>
                </a:solidFill>
                <a:latin typeface="Times New Roman" panose="02020603050405020304" pitchFamily="18" charset="0"/>
                <a:cs typeface="Times New Roman" panose="02020603050405020304" pitchFamily="18" charset="0"/>
              </a:rPr>
              <a:t>. Brenner</a:t>
            </a:r>
          </a:p>
        </p:txBody>
      </p:sp>
    </p:spTree>
    <p:extLst>
      <p:ext uri="{BB962C8B-B14F-4D97-AF65-F5344CB8AC3E}">
        <p14:creationId xmlns:p14="http://schemas.microsoft.com/office/powerpoint/2010/main" val="1480727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866" y="297650"/>
            <a:ext cx="4436269" cy="509872"/>
          </a:xfrm>
        </p:spPr>
        <p:txBody>
          <a:bodyPr>
            <a:no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PATROL DIVISION</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5630" y="957756"/>
            <a:ext cx="6366999" cy="1491447"/>
          </a:xfrm>
        </p:spPr>
        <p:txBody>
          <a:bodyPr/>
          <a:lstStyle/>
          <a:p>
            <a:pPr marL="0" indent="0" algn="ctr">
              <a:buNone/>
            </a:pPr>
            <a:r>
              <a:rPr lang="en-US" sz="2000" dirty="0">
                <a:solidFill>
                  <a:srgbClr val="FFD71D"/>
                </a:solidFill>
                <a:latin typeface="Times New Roman" panose="02020603050405020304" pitchFamily="18" charset="0"/>
                <a:cs typeface="Times New Roman" panose="02020603050405020304" pitchFamily="18" charset="0"/>
              </a:rPr>
              <a:t>The Patrol Division is overseen by a Lieutenant and is responsible for all Field Operations. The Patrol Division is split into four squads, each being overseen by a Sergeant</a:t>
            </a:r>
          </a:p>
          <a:p>
            <a:endParaRPr lang="en-US" dirty="0"/>
          </a:p>
        </p:txBody>
      </p:sp>
      <p:pic>
        <p:nvPicPr>
          <p:cNvPr id="5" name="Picture 4"/>
          <p:cNvPicPr>
            <a:picLocks noChangeAspect="1"/>
          </p:cNvPicPr>
          <p:nvPr/>
        </p:nvPicPr>
        <p:blipFill>
          <a:blip r:embed="rId2"/>
          <a:stretch>
            <a:fillRect/>
          </a:stretch>
        </p:blipFill>
        <p:spPr>
          <a:xfrm>
            <a:off x="489415" y="4755416"/>
            <a:ext cx="6103214" cy="46400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147" t="22294" r="14805"/>
          <a:stretch/>
        </p:blipFill>
        <p:spPr>
          <a:xfrm>
            <a:off x="489415" y="2101932"/>
            <a:ext cx="2588821" cy="25551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113" t="33377" r="28008"/>
          <a:stretch/>
        </p:blipFill>
        <p:spPr>
          <a:xfrm>
            <a:off x="3112806" y="2101932"/>
            <a:ext cx="3491346" cy="25700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3156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9" y="262517"/>
            <a:ext cx="5915025" cy="724447"/>
          </a:xfrm>
        </p:spPr>
        <p:txBody>
          <a:bodyPr>
            <a:norm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SIGNIFICANT EVENTS</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71489" y="1366700"/>
            <a:ext cx="3804334" cy="3003419"/>
          </a:xfrm>
        </p:spPr>
        <p:txBody>
          <a:bodyPr>
            <a:normAutofit/>
          </a:bodyPr>
          <a:lstStyle/>
          <a:p>
            <a:pPr marL="0" indent="0">
              <a:buNone/>
            </a:pPr>
            <a:r>
              <a:rPr lang="en-US" sz="2000" dirty="0">
                <a:solidFill>
                  <a:srgbClr val="FFD71D"/>
                </a:solidFill>
                <a:latin typeface="Times New Roman" panose="02020603050405020304" pitchFamily="18" charset="0"/>
                <a:cs typeface="Times New Roman" panose="02020603050405020304" pitchFamily="18" charset="0"/>
              </a:rPr>
              <a:t>Cpl. Hilliard and Off. </a:t>
            </a:r>
            <a:r>
              <a:rPr lang="en-US" sz="2000" dirty="0" smtClean="0">
                <a:solidFill>
                  <a:srgbClr val="FFD71D"/>
                </a:solidFill>
                <a:latin typeface="Times New Roman" panose="02020603050405020304" pitchFamily="18" charset="0"/>
                <a:cs typeface="Times New Roman" panose="02020603050405020304" pitchFamily="18" charset="0"/>
              </a:rPr>
              <a:t>Cole (pictured right with Chief Kracyla) </a:t>
            </a:r>
            <a:r>
              <a:rPr lang="en-US" sz="2000" dirty="0">
                <a:solidFill>
                  <a:srgbClr val="FFD71D"/>
                </a:solidFill>
                <a:latin typeface="Times New Roman" panose="02020603050405020304" pitchFamily="18" charset="0"/>
                <a:cs typeface="Times New Roman" panose="02020603050405020304" pitchFamily="18" charset="0"/>
              </a:rPr>
              <a:t>were recognized by the New Castle County Emergency Medical Services Sudden Cardiac Arrest Survivors Night due to their life saving </a:t>
            </a:r>
            <a:r>
              <a:rPr lang="en-US" sz="2000" dirty="0" smtClean="0">
                <a:solidFill>
                  <a:srgbClr val="FFD71D"/>
                </a:solidFill>
                <a:latin typeface="Times New Roman" panose="02020603050405020304" pitchFamily="18" charset="0"/>
                <a:cs typeface="Times New Roman" panose="02020603050405020304" pitchFamily="18" charset="0"/>
              </a:rPr>
              <a:t>actions.</a:t>
            </a:r>
            <a:endParaRPr lang="en-US" sz="2000" dirty="0">
              <a:solidFill>
                <a:srgbClr val="FFD71D"/>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3000"/>
                    </a14:imgEffect>
                  </a14:imgLayer>
                </a14:imgProps>
              </a:ext>
            </a:extLst>
          </a:blip>
          <a:srcRect t="16771"/>
          <a:stretch/>
        </p:blipFill>
        <p:spPr>
          <a:xfrm>
            <a:off x="4275823" y="1211284"/>
            <a:ext cx="2365453" cy="2501676"/>
          </a:xfrm>
          <a:prstGeom prst="rect">
            <a:avLst/>
          </a:prstGeom>
        </p:spPr>
      </p:pic>
      <p:sp>
        <p:nvSpPr>
          <p:cNvPr id="5" name="TextBox 4"/>
          <p:cNvSpPr txBox="1"/>
          <p:nvPr/>
        </p:nvSpPr>
        <p:spPr>
          <a:xfrm>
            <a:off x="335479" y="4092696"/>
            <a:ext cx="6305797" cy="4401205"/>
          </a:xfrm>
          <a:prstGeom prst="rect">
            <a:avLst/>
          </a:prstGeom>
          <a:noFill/>
        </p:spPr>
        <p:txBody>
          <a:bodyPr wrap="square" rtlCol="0">
            <a:spAutoFit/>
          </a:bodyPr>
          <a:lstStyle/>
          <a:p>
            <a:r>
              <a:rPr lang="en-US" sz="2000" dirty="0">
                <a:solidFill>
                  <a:srgbClr val="FFD71D"/>
                </a:solidFill>
                <a:latin typeface="Times New Roman" panose="02020603050405020304" pitchFamily="18" charset="0"/>
                <a:cs typeface="Times New Roman" panose="02020603050405020304" pitchFamily="18" charset="0"/>
              </a:rPr>
              <a:t>On Friday July 19</a:t>
            </a:r>
            <a:r>
              <a:rPr lang="en-US" sz="2000" baseline="30000" dirty="0">
                <a:solidFill>
                  <a:srgbClr val="FFD71D"/>
                </a:solidFill>
                <a:latin typeface="Times New Roman" panose="02020603050405020304" pitchFamily="18" charset="0"/>
                <a:cs typeface="Times New Roman" panose="02020603050405020304" pitchFamily="18" charset="0"/>
              </a:rPr>
              <a:t>th</a:t>
            </a:r>
            <a:r>
              <a:rPr lang="en-US" sz="2000" dirty="0">
                <a:solidFill>
                  <a:srgbClr val="FFD71D"/>
                </a:solidFill>
                <a:latin typeface="Times New Roman" panose="02020603050405020304" pitchFamily="18" charset="0"/>
                <a:cs typeface="Times New Roman" panose="02020603050405020304" pitchFamily="18" charset="0"/>
              </a:rPr>
              <a:t>  Officers responded to the area E. Hampstead Ct. regarding a suspicious vehicle complaint.  A search of the vehicle revealed 56 grams of Marijuana and a Ruger 9mm handgun, that was reported stolen.  $1700.00 was also seized from the defendants.  </a:t>
            </a:r>
            <a:endParaRPr lang="en-US" sz="2000" dirty="0" smtClean="0">
              <a:solidFill>
                <a:srgbClr val="FFD71D"/>
              </a:solidFill>
              <a:latin typeface="Times New Roman" panose="02020603050405020304" pitchFamily="18" charset="0"/>
              <a:cs typeface="Times New Roman" panose="02020603050405020304" pitchFamily="18" charset="0"/>
            </a:endParaRPr>
          </a:p>
          <a:p>
            <a:endParaRPr lang="en-US" sz="2000" dirty="0" smtClean="0">
              <a:solidFill>
                <a:srgbClr val="FFD71D"/>
              </a:solidFill>
              <a:latin typeface="Times New Roman" panose="02020603050405020304" pitchFamily="18" charset="0"/>
              <a:cs typeface="Times New Roman" panose="02020603050405020304" pitchFamily="18" charset="0"/>
            </a:endParaRPr>
          </a:p>
          <a:p>
            <a:r>
              <a:rPr lang="en-US" sz="2000" dirty="0">
                <a:solidFill>
                  <a:srgbClr val="FFD71D"/>
                </a:solidFill>
                <a:latin typeface="Times New Roman" panose="02020603050405020304" pitchFamily="18" charset="0"/>
                <a:cs typeface="Times New Roman" panose="02020603050405020304" pitchFamily="18" charset="0"/>
              </a:rPr>
              <a:t>On Thursday December 12</a:t>
            </a:r>
            <a:r>
              <a:rPr lang="en-US" sz="2000" baseline="30000" dirty="0">
                <a:solidFill>
                  <a:srgbClr val="FFD71D"/>
                </a:solidFill>
                <a:latin typeface="Times New Roman" panose="02020603050405020304" pitchFamily="18" charset="0"/>
                <a:cs typeface="Times New Roman" panose="02020603050405020304" pitchFamily="18" charset="0"/>
              </a:rPr>
              <a:t>th</a:t>
            </a:r>
            <a:r>
              <a:rPr lang="en-US" sz="2000" dirty="0">
                <a:solidFill>
                  <a:srgbClr val="FFD71D"/>
                </a:solidFill>
                <a:latin typeface="Times New Roman" panose="02020603050405020304" pitchFamily="18" charset="0"/>
                <a:cs typeface="Times New Roman" panose="02020603050405020304" pitchFamily="18" charset="0"/>
              </a:rPr>
              <a:t>  Officers responded to the area of N. Cox St. reference a suspicious vehicle complaint.  The vehicle, a silver Buick, was stopped and found to be occupied. A search of the vehicle found over 30 grams of PCP and drug paraphernalia.  The driver was also found in possession of a switchblade knife.  The driver was charged with several drug offenses and the weapon possession. </a:t>
            </a:r>
          </a:p>
          <a:p>
            <a:endParaRPr lang="en-US" sz="2000" dirty="0">
              <a:solidFill>
                <a:srgbClr val="FFD7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717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249330"/>
            <a:ext cx="5915025" cy="890702"/>
          </a:xfrm>
        </p:spPr>
        <p:txBody>
          <a:bodyPr>
            <a:noAutofit/>
          </a:bodyPr>
          <a:lstStyle/>
          <a:p>
            <a:pPr algn="ctr"/>
            <a:r>
              <a:rPr lang="en-US" sz="3200" b="1" dirty="0" smtClean="0">
                <a:solidFill>
                  <a:srgbClr val="FFD71D"/>
                </a:solidFill>
                <a:latin typeface="Times New Roman" panose="02020603050405020304" pitchFamily="18" charset="0"/>
                <a:cs typeface="Times New Roman" panose="02020603050405020304" pitchFamily="18" charset="0"/>
              </a:rPr>
              <a:t>CRIMINAL INVESTIGATIVE DIVISION</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021" y="1353512"/>
            <a:ext cx="6962465" cy="2161584"/>
          </a:xfrm>
        </p:spPr>
        <p:txBody>
          <a:bodyPr>
            <a:normAutofit/>
          </a:bodyPr>
          <a:lstStyle/>
          <a:p>
            <a:pPr marL="0" indent="0">
              <a:buNone/>
            </a:pPr>
            <a:r>
              <a:rPr lang="en-US" sz="2000" dirty="0">
                <a:solidFill>
                  <a:srgbClr val="FFD71D"/>
                </a:solidFill>
                <a:latin typeface="Times New Roman" panose="02020603050405020304" pitchFamily="18" charset="0"/>
                <a:cs typeface="Times New Roman" panose="02020603050405020304" pitchFamily="18" charset="0"/>
              </a:rPr>
              <a:t>The Criminal Investigative Division is overseen by a Lieutenant and is responsible for all  forensic, special, and complex investigations. The Division is comprised of four general Detectives, one additional Detective assigned to the DEA Task Force, and a Crime Analyst.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09" y="3941984"/>
            <a:ext cx="6109855" cy="4068145"/>
          </a:xfrm>
          <a:prstGeom prst="rect">
            <a:avLst/>
          </a:prstGeom>
        </p:spPr>
      </p:pic>
    </p:spTree>
    <p:extLst>
      <p:ext uri="{BB962C8B-B14F-4D97-AF65-F5344CB8AC3E}">
        <p14:creationId xmlns:p14="http://schemas.microsoft.com/office/powerpoint/2010/main" val="3679895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291</TotalTime>
  <Words>1265</Words>
  <Application>Microsoft Office PowerPoint</Application>
  <PresentationFormat>Letter Paper (8.5x11 in)</PresentationFormat>
  <Paragraphs>87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MIDDLETOWN POLICE DEPARTMENT</vt:lpstr>
      <vt:lpstr>TABLE OF CONTENTS</vt:lpstr>
      <vt:lpstr>INTRODUCTION</vt:lpstr>
      <vt:lpstr>CHIEF’S MESSAGE</vt:lpstr>
      <vt:lpstr>MISSION STATEMENT</vt:lpstr>
      <vt:lpstr>EXECUTIVE STAFF</vt:lpstr>
      <vt:lpstr>PATROL DIVISION</vt:lpstr>
      <vt:lpstr>SIGNIFICANT EVENTS</vt:lpstr>
      <vt:lpstr>CRIMINAL INVESTIGATIVE DIVISION</vt:lpstr>
      <vt:lpstr>SIGNIFICANT EVENTS</vt:lpstr>
      <vt:lpstr>COMMUNITY SERVICES</vt:lpstr>
      <vt:lpstr>SIGNIFICANT EVENTS</vt:lpstr>
      <vt:lpstr>PowerPoint Presentation</vt:lpstr>
      <vt:lpstr>SOCIAL MEDIA</vt:lpstr>
      <vt:lpstr>STATISTICS</vt:lpstr>
      <vt:lpstr>Arrests</vt:lpstr>
      <vt:lpstr>Reports</vt:lpstr>
      <vt:lpstr>MIDDLETOWN POLICE DEPARTMENT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MIDDLETOWN POLICE DEPARTMENT</dc:title>
  <dc:creator>Thomas Lancaster</dc:creator>
  <cp:lastModifiedBy>Thomas Lancaster</cp:lastModifiedBy>
  <cp:revision>28</cp:revision>
  <cp:lastPrinted>2020-05-07T15:46:01Z</cp:lastPrinted>
  <dcterms:created xsi:type="dcterms:W3CDTF">2020-05-07T12:26:54Z</dcterms:created>
  <dcterms:modified xsi:type="dcterms:W3CDTF">2020-06-02T14:01:34Z</dcterms:modified>
</cp:coreProperties>
</file>